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Lst>
  <p:sldSz cy="5143500" cx="9144000"/>
  <p:notesSz cx="6858000" cy="9144000"/>
  <p:embeddedFontLst>
    <p:embeddedFont>
      <p:font typeface="Raleway"/>
      <p:regular r:id="rId158"/>
      <p:bold r:id="rId159"/>
      <p:italic r:id="rId160"/>
      <p:boldItalic r:id="rId161"/>
    </p:embeddedFont>
    <p:embeddedFont>
      <p:font typeface="Lato"/>
      <p:regular r:id="rId162"/>
      <p:bold r:id="rId163"/>
      <p:italic r:id="rId164"/>
      <p:boldItalic r:id="rId1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F603E5-DEC9-46D6-A6C4-00AE9CC8944C}">
  <a:tblStyle styleId="{3DF603E5-DEC9-46D6-A6C4-00AE9CC8944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Lato-boldItalic.fntdata"/><Relationship Id="rId69" Type="http://schemas.openxmlformats.org/officeDocument/2006/relationships/slide" Target="slides/slide63.xml"/><Relationship Id="rId164" Type="http://schemas.openxmlformats.org/officeDocument/2006/relationships/font" Target="fonts/Lato-italic.fntdata"/><Relationship Id="rId163" Type="http://schemas.openxmlformats.org/officeDocument/2006/relationships/font" Target="fonts/Lato-bold.fntdata"/><Relationship Id="rId162" Type="http://schemas.openxmlformats.org/officeDocument/2006/relationships/font" Target="fonts/Lato-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aleway-boldItalic.fntdata"/><Relationship Id="rId54" Type="http://schemas.openxmlformats.org/officeDocument/2006/relationships/slide" Target="slides/slide48.xml"/><Relationship Id="rId160" Type="http://schemas.openxmlformats.org/officeDocument/2006/relationships/font" Target="fonts/Raleway-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aleway-bold.fntdata"/><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Raleway-regular.fntdata"/><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ZT9DQiOW40RWlQV80NA4449_5gK_K5gwjsOIf3gcEfOUlpRmoOZc8ximyxppWcGA93r5QuJGIE0NgQ1xI1_oqy1mF_BnhJC656c7QT5fkncmW1Iov_WDg5GiNZZd2UPQfmbdB_97h_yTjSmNk7_IuLp_QuG8f-GTV5ToJtDqOvpwqhYcnNdSkhpF-aogxBkN61RmkGX-2N0EnubdkGsF_STOl_vbm_lJhFd-BPklb7yBgkXz0gt88RvQn9TzsI3413X7Q_u0"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8bf17b7c3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bf17b7c3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8bf17b7c3c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8bf17b7c3c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8bf17b7c3c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8bf17b7c3c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8bf17b7c3c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8bf17b7c3c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8bf17b7c3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8bf17b7c3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8bf17b7c3c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8bf17b7c3c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8bf17b7c3c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8bf17b7c3c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8bf17b7c3c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8bf17b7c3c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8bf17b7c3c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8bf17b7c3c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8bf17b7c3c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8bf17b7c3c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8bf17b7c3c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8bf17b7c3c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bf17b7c3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bf17b7c3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8bf17b7c3c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8bf17b7c3c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8bf17b7c3c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8bf17b7c3c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8bf17b7c3c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8bf17b7c3c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8bf17b7c3c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8bf17b7c3c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8d7590621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8d7590621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8d7590621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8d7590621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8bf17b7c3c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8bf17b7c3c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8bf17b7c3c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8bf17b7c3c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8bf17b7c3c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8bf17b7c3c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8bf17b7c3c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8bf17b7c3c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bf17b7c3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bf17b7c3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8bf17b7c3c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8bf17b7c3c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8bf17b7c3c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8bf17b7c3c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8bf17b7c3c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8bf17b7c3c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8bf17b7c3c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bf17b7c3c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8bf17b7c3c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8bf17b7c3c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8d5dc00fd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8d5dc00fd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8bf17b7c3c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8bf17b7c3c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8d759062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8d759062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8d7590621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8d7590621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8d7590621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8d7590621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bf17b7c3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bf17b7c3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8d7590621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8d7590621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8d7590621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8d7590621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8d7590621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8d7590621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8d7590621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8d7590621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8bf17b7c3c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8bf17b7c3c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8d7590621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8d7590621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8d7590621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8d7590621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8bf17b7c3c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8bf17b7c3c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8bf17b7c3c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8bf17b7c3c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8bf17b7c3c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8bf17b7c3c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bf17b7c3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bf17b7c3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8bf17b7c3c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8bf17b7c3c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8bf17b7c3c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8bf17b7c3c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8bf17b7c3c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8bf17b7c3c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8d7590621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8d7590621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8bf17b7c3c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8bf17b7c3c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8bf17b7c3c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8bf17b7c3c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8d7590621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8d7590621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8bf17b7c3c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8bf17b7c3c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8bf17b7c3c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8bf17b7c3c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8bf17b7c3c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8bf17b7c3c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bf17b7c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bf17b7c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8bf17b7c3c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8bf17b7c3c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8bf17b7c3c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8bf17b7c3c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bf17b7c3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bf17b7c3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bf17b7c3c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bf17b7c3c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8bf17b7c3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bf17b7c3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bf17b7c3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bf17b7c3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d5dc00fd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d5dc00fd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bf17b7c3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bf17b7c3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bf17b7c3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bf17b7c3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bf17b7c3c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bf17b7c3c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bf17b7c3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bf17b7c3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bf17b7c3c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bf17b7c3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8bf17b7c3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bf17b7c3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8bf17b7c3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bf17b7c3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bf17b7c3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bf17b7c3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bf17b7c3c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bf17b7c3c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8bf17b7c3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bf17b7c3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3d32d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3d32da9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bf17b7c3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bf17b7c3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8bf17b7c3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bf17b7c3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bf17b7c3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bf17b7c3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bf17b7c3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bf17b7c3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bf17b7c3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bf17b7c3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bf17b7c3c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bf17b7c3c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bf17b7c3c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bf17b7c3c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8bf17b7c3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bf17b7c3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8bf17b7c3c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bf17b7c3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bf17b7c3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bf17b7c3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46567e2e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46567e2e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bf17b7c3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bf17b7c3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bf17b7c3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bf17b7c3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bf17b7c3c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bf17b7c3c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bf17b7c3c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bf17b7c3c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bf17b7c3c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bf17b7c3c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bf17b7c3c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bf17b7c3c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bf17b7c3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bf17b7c3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bf17b7c3c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bf17b7c3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8bf17b7c3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bf17b7c3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bf17b7c3c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bf17b7c3c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d32da9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d32da9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bf17b7c3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bf17b7c3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bf17b7c3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8bf17b7c3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bf17b7c3c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bf17b7c3c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bf17b7c3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bf17b7c3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bf17b7c3c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bf17b7c3c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bf17b7c3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bf17b7c3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bf17b7c3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bf17b7c3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bf17b7c3c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8bf17b7c3c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bf17b7c3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8bf17b7c3c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bf17b7c3c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bf17b7c3c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7bfbd2440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bfbd2440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bf17b7c3c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8bf17b7c3c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bf17b7c3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bf17b7c3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bf17b7c3c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bf17b7c3c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8bf17b7c3c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bf17b7c3c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bf17b7c3c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bf17b7c3c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bf17b7c3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bf17b7c3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8bf17b7c3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bf17b7c3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8bf17b7c3c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bf17b7c3c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bf17b7c3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bf17b7c3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8bf17b7c3c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8bf17b7c3c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bf17b7c3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bf17b7c3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8bf17b7c3c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bf17b7c3c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8bf17b7c3c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bf17b7c3c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bf17b7c3c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bf17b7c3c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8bf17b7c3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bf17b7c3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8bf17b7c3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bf17b7c3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8bf17b7c3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8bf17b7c3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bf17b7c3c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bf17b7c3c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8bf17b7c3c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bf17b7c3c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bf17b7c3c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bf17b7c3c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8bf17b7c3c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bf17b7c3c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bf17b7c3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bf17b7c3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8bf17b7c3c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8bf17b7c3c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8bf17b7c3c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8bf17b7c3c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8bf17b7c3c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8bf17b7c3c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8bf17b7c3c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bf17b7c3c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8bf17b7c3c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8bf17b7c3c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8bf17b7c3c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8bf17b7c3c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8bf17b7c3c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8bf17b7c3c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8bf17b7c3c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bf17b7c3c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8bf17b7c3c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8bf17b7c3c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8bf17b7c3c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8bf17b7c3c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bf17b7c3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bf17b7c3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ZT9DQiOW40RWlQV80NA4449_5gK_K5gwjsOIf3gcEfOUlpRmoOZc8ximyxppWcGA93r5QuJGIE0NgQ1xI1_oqy1mF_BnhJC656c7QT5fkncmW1Iov_WDg5GiNZZd2UPQfmbdB_97h_yTjSmNk7_IuLp_QuG8f-GTV5ToJtDqOvpwqhYcnNdSkhpF-aogxBkN61RmkGX-2N0EnubdkGsF_STOl_vbm_lJhFd-BPklb7yBgkXz0gt88RvQn9TzsI3413X7Q_u0</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8bf17b7c3c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8bf17b7c3c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8bf17b7c3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8bf17b7c3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8bf17b7c3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8bf17b7c3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8bf17b7c3c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8bf17b7c3c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8bf17b7c3c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8bf17b7c3c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8bf17b7c3c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8bf17b7c3c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8bf17b7c3c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8bf17b7c3c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8bf17b7c3c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8bf17b7c3c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8bf17b7c3c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8bf17b7c3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8bf17b7c3c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8bf17b7c3c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5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s://docs.oracle.com/en/java/javase/14/docs/api/java.base/java/util/Collections.html"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6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5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6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udemy.com/course/pemrograman-java-pemula-sampai-mahir/?referralCode=E97428FBE9A6F3590D8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4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Collection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Iterable &amp; Iterator Interface</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a:t>
            </a:r>
            <a:endParaRPr/>
          </a:p>
          <a:p>
            <a:pPr indent="0" lvl="0" marL="0" rtl="0" algn="l">
              <a:spcBef>
                <a:spcPts val="0"/>
              </a:spcBef>
              <a:spcAft>
                <a:spcPts val="0"/>
              </a:spcAft>
              <a:buNone/>
            </a:pPr>
            <a:r>
              <a:rPr lang="id"/>
              <a:t>NavigableMap</a:t>
            </a:r>
            <a:endParaRPr/>
          </a:p>
        </p:txBody>
      </p:sp>
      <p:pic>
        <p:nvPicPr>
          <p:cNvPr id="668" name="Google Shape;668;p112"/>
          <p:cNvPicPr preferRelativeResize="0"/>
          <p:nvPr/>
        </p:nvPicPr>
        <p:blipFill>
          <a:blip r:embed="rId3">
            <a:alphaModFix/>
          </a:blip>
          <a:stretch>
            <a:fillRect/>
          </a:stretch>
        </p:blipFill>
        <p:spPr>
          <a:xfrm>
            <a:off x="3931180" y="719425"/>
            <a:ext cx="4567799" cy="416927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NavigableMap</a:t>
            </a:r>
            <a:endParaRPr/>
          </a:p>
        </p:txBody>
      </p:sp>
      <p:pic>
        <p:nvPicPr>
          <p:cNvPr id="674" name="Google Shape;674;p113"/>
          <p:cNvPicPr preferRelativeResize="0"/>
          <p:nvPr/>
        </p:nvPicPr>
        <p:blipFill>
          <a:blip r:embed="rId3">
            <a:alphaModFix/>
          </a:blip>
          <a:stretch>
            <a:fillRect/>
          </a:stretch>
        </p:blipFill>
        <p:spPr>
          <a:xfrm>
            <a:off x="6202975" y="708900"/>
            <a:ext cx="1696450" cy="42140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NavigableMap</a:t>
            </a:r>
            <a:endParaRPr/>
          </a:p>
        </p:txBody>
      </p:sp>
      <p:pic>
        <p:nvPicPr>
          <p:cNvPr id="680" name="Google Shape;680;p11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NavigableMap</a:t>
            </a:r>
            <a:endParaRPr/>
          </a:p>
        </p:txBody>
      </p:sp>
      <p:graphicFrame>
        <p:nvGraphicFramePr>
          <p:cNvPr id="686" name="Google Shape;686;p115"/>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895175"/>
                <a:gridCol w="3343825"/>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Collections.emptyNavigableMap()</a:t>
                      </a:r>
                      <a:endParaRPr/>
                    </a:p>
                  </a:txBody>
                  <a:tcPr marT="91425" marB="91425" marR="91425" marL="91425"/>
                </a:tc>
                <a:tc>
                  <a:txBody>
                    <a:bodyPr/>
                    <a:lstStyle/>
                    <a:p>
                      <a:pPr indent="0" lvl="0" marL="0" rtl="0" algn="l">
                        <a:spcBef>
                          <a:spcPts val="0"/>
                        </a:spcBef>
                        <a:spcAft>
                          <a:spcPts val="0"/>
                        </a:spcAft>
                        <a:buNone/>
                      </a:pPr>
                      <a:r>
                        <a:rPr lang="id"/>
                        <a:t>Membuat immutable navigable map kosong</a:t>
                      </a:r>
                      <a:endParaRPr/>
                    </a:p>
                  </a:txBody>
                  <a:tcPr marT="91425" marB="91425" marR="91425" marL="91425"/>
                </a:tc>
              </a:tr>
              <a:tr h="381000">
                <a:tc>
                  <a:txBody>
                    <a:bodyPr/>
                    <a:lstStyle/>
                    <a:p>
                      <a:pPr indent="0" lvl="0" marL="0" rtl="0" algn="l">
                        <a:spcBef>
                          <a:spcPts val="0"/>
                        </a:spcBef>
                        <a:spcAft>
                          <a:spcPts val="0"/>
                        </a:spcAft>
                        <a:buNone/>
                      </a:pPr>
                      <a:r>
                        <a:rPr lang="id"/>
                        <a:t>Collections.unmodifiableNavigableMap(map)</a:t>
                      </a:r>
                      <a:endParaRPr/>
                    </a:p>
                  </a:txBody>
                  <a:tcPr marT="91425" marB="91425" marR="91425" marL="91425"/>
                </a:tc>
                <a:tc>
                  <a:txBody>
                    <a:bodyPr/>
                    <a:lstStyle/>
                    <a:p>
                      <a:pPr indent="0" lvl="0" marL="0" rtl="0" algn="l">
                        <a:spcBef>
                          <a:spcPts val="0"/>
                        </a:spcBef>
                        <a:spcAft>
                          <a:spcPts val="0"/>
                        </a:spcAft>
                        <a:buNone/>
                      </a:pPr>
                      <a:r>
                        <a:rPr lang="id"/>
                        <a:t>Mengubah mutable navigable map menjadi immutable</a:t>
                      </a:r>
                      <a:endParaRPr/>
                    </a:p>
                  </a:txBody>
                  <a:tcPr marT="91425" marB="91425" marR="91425" marL="91425"/>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 Map</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 Interface</a:t>
            </a:r>
            <a:endParaRPr/>
          </a:p>
        </p:txBody>
      </p:sp>
      <p:sp>
        <p:nvSpPr>
          <p:cNvPr id="697" name="Google Shape;697;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di Map, data disimpan dalam pair (key-value)</a:t>
            </a:r>
            <a:endParaRPr/>
          </a:p>
          <a:p>
            <a:pPr indent="-311150" lvl="0" marL="457200" rtl="0" algn="l">
              <a:spcBef>
                <a:spcPts val="0"/>
              </a:spcBef>
              <a:spcAft>
                <a:spcPts val="0"/>
              </a:spcAft>
              <a:buSzPts val="1300"/>
              <a:buChar char="●"/>
            </a:pPr>
            <a:r>
              <a:rPr lang="id"/>
              <a:t>Di Java collection, implementasi Pair di Map bernama Entry</a:t>
            </a:r>
            <a:endParaRPr/>
          </a:p>
          <a:p>
            <a:pPr indent="-311150" lvl="0" marL="457200" rtl="0" algn="l">
              <a:spcBef>
                <a:spcPts val="0"/>
              </a:spcBef>
              <a:spcAft>
                <a:spcPts val="0"/>
              </a:spcAft>
              <a:buSzPts val="1300"/>
              <a:buChar char="●"/>
            </a:pPr>
            <a:r>
              <a:rPr lang="id"/>
              <a:t>Entry adalah interface sederhana yang berisikan method untuk mengambil key dan value</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Entry Interface</a:t>
            </a:r>
            <a:endParaRPr/>
          </a:p>
        </p:txBody>
      </p:sp>
      <p:pic>
        <p:nvPicPr>
          <p:cNvPr id="703" name="Google Shape;703;p118"/>
          <p:cNvPicPr preferRelativeResize="0"/>
          <p:nvPr/>
        </p:nvPicPr>
        <p:blipFill>
          <a:blip r:embed="rId3">
            <a:alphaModFix/>
          </a:blip>
          <a:stretch>
            <a:fillRect/>
          </a:stretch>
        </p:blipFill>
        <p:spPr>
          <a:xfrm>
            <a:off x="1233238" y="2006250"/>
            <a:ext cx="668111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Entry</a:t>
            </a:r>
            <a:endParaRPr/>
          </a:p>
        </p:txBody>
      </p:sp>
      <p:pic>
        <p:nvPicPr>
          <p:cNvPr id="709" name="Google Shape;709;p11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Legacy Collection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Legacy Collection</a:t>
            </a:r>
            <a:endParaRPr/>
          </a:p>
        </p:txBody>
      </p:sp>
      <p:sp>
        <p:nvSpPr>
          <p:cNvPr id="720" name="Google Shape;720;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Collection sudah ada sejak Java versi 1, namun semakin kesini, Java Collection semakin berkembang</a:t>
            </a:r>
            <a:endParaRPr/>
          </a:p>
          <a:p>
            <a:pPr indent="-311150" lvl="0" marL="457200" rtl="0" algn="l">
              <a:spcBef>
                <a:spcPts val="0"/>
              </a:spcBef>
              <a:spcAft>
                <a:spcPts val="0"/>
              </a:spcAft>
              <a:buSzPts val="1300"/>
              <a:buChar char="●"/>
            </a:pPr>
            <a:r>
              <a:rPr lang="id"/>
              <a:t>Sebenarnya ada beberapa legacy collection (collection jadul) yang belum kita bahas, namun jarang sekali digunakan sekarang ini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Iterable Interface</a:t>
            </a:r>
            <a:endParaRPr/>
          </a:p>
        </p:txBody>
      </p:sp>
      <p:sp>
        <p:nvSpPr>
          <p:cNvPr id="146" name="Google Shape;146;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Iterable adalah parent untuk semua collection di Java, kecuali Map</a:t>
            </a:r>
            <a:endParaRPr/>
          </a:p>
          <a:p>
            <a:pPr indent="-311150" lvl="0" marL="457200" rtl="0" algn="l">
              <a:spcBef>
                <a:spcPts val="0"/>
              </a:spcBef>
              <a:spcAft>
                <a:spcPts val="0"/>
              </a:spcAft>
              <a:buSzPts val="1300"/>
              <a:buChar char="●"/>
            </a:pPr>
            <a:r>
              <a:rPr lang="id"/>
              <a:t>Iterable sendiri sangat sederhana, hanya digunakan agar mendukung for-each loop</a:t>
            </a:r>
            <a:endParaRPr/>
          </a:p>
          <a:p>
            <a:pPr indent="-311150" lvl="0" marL="457200" rtl="0" algn="l">
              <a:spcBef>
                <a:spcPts val="0"/>
              </a:spcBef>
              <a:spcAft>
                <a:spcPts val="0"/>
              </a:spcAft>
              <a:buSzPts val="1300"/>
              <a:buChar char="●"/>
            </a:pPr>
            <a:r>
              <a:rPr lang="id"/>
              <a:t>Karena semua collection pasti implement iterable, secara otomatis maka semua collection di Java mendukung perulangan for-each, jadi bukan cuma Array</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Vector Class</a:t>
            </a:r>
            <a:endParaRPr/>
          </a:p>
        </p:txBody>
      </p:sp>
      <p:sp>
        <p:nvSpPr>
          <p:cNvPr id="726" name="Google Shape;726;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Vector class adalah implementasi dari interface List</a:t>
            </a:r>
            <a:endParaRPr/>
          </a:p>
          <a:p>
            <a:pPr indent="-311150" lvl="0" marL="457200" rtl="0" algn="l">
              <a:spcBef>
                <a:spcPts val="0"/>
              </a:spcBef>
              <a:spcAft>
                <a:spcPts val="0"/>
              </a:spcAft>
              <a:buSzPts val="1300"/>
              <a:buChar char="●"/>
            </a:pPr>
            <a:r>
              <a:rPr lang="id"/>
              <a:t>Cara kerja Vector mirip dengan ArrayList, yang membedakan adalah semua method di Vector menggunakan kata kunci  synchronized yang artinya dia thread safe</a:t>
            </a:r>
            <a:endParaRPr/>
          </a:p>
          <a:p>
            <a:pPr indent="-311150" lvl="0" marL="457200" rtl="0" algn="l">
              <a:spcBef>
                <a:spcPts val="0"/>
              </a:spcBef>
              <a:spcAft>
                <a:spcPts val="0"/>
              </a:spcAft>
              <a:buSzPts val="1300"/>
              <a:buChar char="●"/>
            </a:pPr>
            <a:r>
              <a:rPr lang="id"/>
              <a:t>Namun problemnya adalah, karena semua method menggunakan kata kunci synchronized, secara otomatis impact nya ke-performance yang menjadi lambat dibandingkan menggunakan ArrayList</a:t>
            </a:r>
            <a:endParaRPr/>
          </a:p>
          <a:p>
            <a:pPr indent="-311150" lvl="0" marL="457200" rtl="0" algn="l">
              <a:spcBef>
                <a:spcPts val="0"/>
              </a:spcBef>
              <a:spcAft>
                <a:spcPts val="0"/>
              </a:spcAft>
              <a:buSzPts val="1300"/>
              <a:buChar char="●"/>
            </a:pPr>
            <a:r>
              <a:rPr lang="id"/>
              <a:t>Lantai bagaimana jika kita ingin membuat List yang bisa digunakan di proses paralel? Di versi Java baru, sudah disediakan yang lebih canggih untuk itu, oleh karena itu penggunakan Vector sudah jarang sekali ditemui sekarang</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Vector</a:t>
            </a:r>
            <a:endParaRPr/>
          </a:p>
        </p:txBody>
      </p:sp>
      <p:pic>
        <p:nvPicPr>
          <p:cNvPr id="732" name="Google Shape;732;p12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HashTable</a:t>
            </a:r>
            <a:r>
              <a:rPr lang="id"/>
              <a:t> Class</a:t>
            </a:r>
            <a:endParaRPr/>
          </a:p>
        </p:txBody>
      </p:sp>
      <p:sp>
        <p:nvSpPr>
          <p:cNvPr id="738" name="Google Shape;738;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HashTable adalah implementasi dari Map yang mirip dengan HashMap</a:t>
            </a:r>
            <a:endParaRPr/>
          </a:p>
          <a:p>
            <a:pPr indent="-311150" lvl="0" marL="457200" rtl="0" algn="l">
              <a:spcBef>
                <a:spcPts val="0"/>
              </a:spcBef>
              <a:spcAft>
                <a:spcPts val="0"/>
              </a:spcAft>
              <a:buSzPts val="1300"/>
              <a:buChar char="●"/>
            </a:pPr>
            <a:r>
              <a:rPr lang="id"/>
              <a:t>Sama seperti Vector, semua method di HashTable memiliki kata kunci synchronized, sehingga performanya lebih lambat dibandingkan HashMap</a:t>
            </a:r>
            <a:endParaRPr/>
          </a:p>
          <a:p>
            <a:pPr indent="-311150" lvl="0" marL="457200" rtl="0" algn="l">
              <a:spcBef>
                <a:spcPts val="0"/>
              </a:spcBef>
              <a:spcAft>
                <a:spcPts val="0"/>
              </a:spcAft>
              <a:buSzPts val="1300"/>
              <a:buChar char="●"/>
            </a:pPr>
            <a:r>
              <a:rPr lang="id"/>
              <a:t>Dan karena di versi Java baru sudah ada juga ConcurrentHashMap, sehingga penggunaan HashTable sudah jarang sekali ditemui</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HashTable</a:t>
            </a:r>
            <a:endParaRPr/>
          </a:p>
        </p:txBody>
      </p:sp>
      <p:pic>
        <p:nvPicPr>
          <p:cNvPr id="744" name="Google Shape;744;p12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Stack Class</a:t>
            </a:r>
            <a:endParaRPr/>
          </a:p>
        </p:txBody>
      </p:sp>
      <p:sp>
        <p:nvSpPr>
          <p:cNvPr id="750" name="Google Shape;75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Stack adalah implementasi struktur data tumpukan LIFO (Last In First Out)</a:t>
            </a:r>
            <a:endParaRPr/>
          </a:p>
          <a:p>
            <a:pPr indent="-311150" lvl="0" marL="457200" rtl="0" algn="l">
              <a:spcBef>
                <a:spcPts val="0"/>
              </a:spcBef>
              <a:spcAft>
                <a:spcPts val="0"/>
              </a:spcAft>
              <a:buSzPts val="1300"/>
              <a:buChar char="●"/>
            </a:pPr>
            <a:r>
              <a:rPr lang="id"/>
              <a:t>Namun fitur yang lebih komplit dan konsisten sudah disediakan di Deque, jadi tidak ada alasan lagi menggunakan class Stack</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Stack</a:t>
            </a:r>
            <a:endParaRPr/>
          </a:p>
        </p:txBody>
      </p:sp>
      <p:pic>
        <p:nvPicPr>
          <p:cNvPr id="756" name="Google Shape;756;p12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Sorting</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Sorting</a:t>
            </a:r>
            <a:endParaRPr/>
          </a:p>
        </p:txBody>
      </p:sp>
      <p:sp>
        <p:nvSpPr>
          <p:cNvPr id="767" name="Google Shape;767;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Sorting atau pengurutan adalah algoritma yang sudah biasa kita lakukan</a:t>
            </a:r>
            <a:endParaRPr/>
          </a:p>
          <a:p>
            <a:pPr indent="-311150" lvl="0" marL="457200" rtl="0" algn="l">
              <a:spcBef>
                <a:spcPts val="0"/>
              </a:spcBef>
              <a:spcAft>
                <a:spcPts val="0"/>
              </a:spcAft>
              <a:buSzPts val="1300"/>
              <a:buChar char="●"/>
            </a:pPr>
            <a:r>
              <a:rPr lang="id"/>
              <a:t>Di Java Collection juga sudah disediakan cara untuk melakukan pengurutan, jadi kita tidak perlu melakukan pengurutan secara manual</a:t>
            </a:r>
            <a:endParaRPr/>
          </a:p>
          <a:p>
            <a:pPr indent="-311150" lvl="0" marL="457200" rtl="0" algn="l">
              <a:spcBef>
                <a:spcPts val="0"/>
              </a:spcBef>
              <a:spcAft>
                <a:spcPts val="0"/>
              </a:spcAft>
              <a:buSzPts val="1300"/>
              <a:buChar char="●"/>
            </a:pPr>
            <a:r>
              <a:rPr lang="id"/>
              <a:t>Namun perlu diingat, yang bisa di sort hanyalah List, karena Set, Queue, Deque dan Map cara kerjanya sudah khusus, jadi pengurutan hanya bisa dilakukan di List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Sorting di List</a:t>
            </a:r>
            <a:endParaRPr/>
          </a:p>
        </p:txBody>
      </p:sp>
      <p:graphicFrame>
        <p:nvGraphicFramePr>
          <p:cNvPr id="773" name="Google Shape;773;p130"/>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Collections.sort(list)</a:t>
                      </a:r>
                      <a:endParaRPr/>
                    </a:p>
                  </a:txBody>
                  <a:tcPr marT="91425" marB="91425" marR="91425" marL="91425"/>
                </a:tc>
                <a:tc>
                  <a:txBody>
                    <a:bodyPr/>
                    <a:lstStyle/>
                    <a:p>
                      <a:pPr indent="0" lvl="0" marL="0" rtl="0" algn="l">
                        <a:spcBef>
                          <a:spcPts val="0"/>
                        </a:spcBef>
                        <a:spcAft>
                          <a:spcPts val="0"/>
                        </a:spcAft>
                        <a:buNone/>
                      </a:pPr>
                      <a:r>
                        <a:rPr lang="id"/>
                        <a:t>Mengurutkan list dengan comparable bawaan element</a:t>
                      </a:r>
                      <a:endParaRPr/>
                    </a:p>
                  </a:txBody>
                  <a:tcPr marT="91425" marB="91425" marR="91425" marL="91425"/>
                </a:tc>
              </a:tr>
              <a:tr h="381000">
                <a:tc>
                  <a:txBody>
                    <a:bodyPr/>
                    <a:lstStyle/>
                    <a:p>
                      <a:pPr indent="0" lvl="0" marL="0" rtl="0" algn="l">
                        <a:spcBef>
                          <a:spcPts val="0"/>
                        </a:spcBef>
                        <a:spcAft>
                          <a:spcPts val="0"/>
                        </a:spcAft>
                        <a:buNone/>
                      </a:pPr>
                      <a:r>
                        <a:rPr lang="id"/>
                        <a:t>Collections.sort(list, comparator)</a:t>
                      </a:r>
                      <a:endParaRPr/>
                    </a:p>
                  </a:txBody>
                  <a:tcPr marT="91425" marB="91425" marR="91425" marL="91425"/>
                </a:tc>
                <a:tc>
                  <a:txBody>
                    <a:bodyPr/>
                    <a:lstStyle/>
                    <a:p>
                      <a:pPr indent="0" lvl="0" marL="0" rtl="0" algn="l">
                        <a:spcBef>
                          <a:spcPts val="0"/>
                        </a:spcBef>
                        <a:spcAft>
                          <a:spcPts val="0"/>
                        </a:spcAft>
                        <a:buNone/>
                      </a:pPr>
                      <a:r>
                        <a:rPr lang="id"/>
                        <a:t>Mengurutkan list dengan comparator</a:t>
                      </a:r>
                      <a:endParaRPr/>
                    </a:p>
                  </a:txBody>
                  <a:tcPr marT="91425" marB="91425" marR="91425" marL="91425"/>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Sorting List</a:t>
            </a:r>
            <a:endParaRPr/>
          </a:p>
        </p:txBody>
      </p:sp>
      <p:pic>
        <p:nvPicPr>
          <p:cNvPr id="779" name="Google Shape;779;p13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Iterable</a:t>
            </a:r>
            <a:endParaRPr/>
          </a:p>
        </p:txBody>
      </p:sp>
      <p:pic>
        <p:nvPicPr>
          <p:cNvPr id="152" name="Google Shape;152;p2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Binary Search</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Binary Search</a:t>
            </a:r>
            <a:endParaRPr/>
          </a:p>
        </p:txBody>
      </p:sp>
      <p:sp>
        <p:nvSpPr>
          <p:cNvPr id="790" name="Google Shape;790;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List di Java memiliki fitur search atau get data, namun implementasinya menggunakan sequential search, artinya data akan di cek satu per satu dari awal</a:t>
            </a:r>
            <a:endParaRPr/>
          </a:p>
          <a:p>
            <a:pPr indent="-311150" lvl="0" marL="457200" rtl="0" algn="l">
              <a:spcBef>
                <a:spcPts val="0"/>
              </a:spcBef>
              <a:spcAft>
                <a:spcPts val="0"/>
              </a:spcAft>
              <a:buSzPts val="1300"/>
              <a:buChar char="●"/>
            </a:pPr>
            <a:r>
              <a:rPr lang="id"/>
              <a:t>Salah satu algoritma pencarian yang populer adalah binary search, namun binary search hanya bisa dilakukan jika datanya telah berurutan</a:t>
            </a:r>
            <a:endParaRPr/>
          </a:p>
          <a:p>
            <a:pPr indent="-311150" lvl="0" marL="457200" rtl="0" algn="l">
              <a:spcBef>
                <a:spcPts val="0"/>
              </a:spcBef>
              <a:spcAft>
                <a:spcPts val="0"/>
              </a:spcAft>
              <a:buSzPts val="1300"/>
              <a:buChar char="●"/>
            </a:pPr>
            <a:r>
              <a:rPr lang="id"/>
              <a:t>Untungnya di Java Collection sudah ada implementasi binary search, sehingga kita tidak perlu membuatnya secara manual</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Binary Search Diagram</a:t>
            </a:r>
            <a:endParaRPr/>
          </a:p>
        </p:txBody>
      </p:sp>
      <p:pic>
        <p:nvPicPr>
          <p:cNvPr id="796" name="Google Shape;796;p134"/>
          <p:cNvPicPr preferRelativeResize="0"/>
          <p:nvPr/>
        </p:nvPicPr>
        <p:blipFill>
          <a:blip r:embed="rId3">
            <a:alphaModFix/>
          </a:blip>
          <a:stretch>
            <a:fillRect/>
          </a:stretch>
        </p:blipFill>
        <p:spPr>
          <a:xfrm>
            <a:off x="1080075" y="2006250"/>
            <a:ext cx="6983850" cy="29718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Binary Search di List</a:t>
            </a:r>
            <a:endParaRPr/>
          </a:p>
        </p:txBody>
      </p:sp>
      <p:graphicFrame>
        <p:nvGraphicFramePr>
          <p:cNvPr id="802" name="Google Shape;802;p135"/>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Collections.binarySearch(list, value)</a:t>
                      </a:r>
                      <a:endParaRPr/>
                    </a:p>
                  </a:txBody>
                  <a:tcPr marT="91425" marB="91425" marR="91425" marL="91425"/>
                </a:tc>
                <a:tc>
                  <a:txBody>
                    <a:bodyPr/>
                    <a:lstStyle/>
                    <a:p>
                      <a:pPr indent="0" lvl="0" marL="0" rtl="0" algn="l">
                        <a:spcBef>
                          <a:spcPts val="0"/>
                        </a:spcBef>
                        <a:spcAft>
                          <a:spcPts val="0"/>
                        </a:spcAft>
                        <a:buNone/>
                      </a:pPr>
                      <a:r>
                        <a:rPr lang="id"/>
                        <a:t>Mencari menggunakan binary search</a:t>
                      </a:r>
                      <a:endParaRPr/>
                    </a:p>
                  </a:txBody>
                  <a:tcPr marT="91425" marB="91425" marR="91425" marL="91425"/>
                </a:tc>
              </a:tr>
              <a:tr h="381000">
                <a:tc>
                  <a:txBody>
                    <a:bodyPr/>
                    <a:lstStyle/>
                    <a:p>
                      <a:pPr indent="0" lvl="0" marL="0" rtl="0" algn="l">
                        <a:spcBef>
                          <a:spcPts val="0"/>
                        </a:spcBef>
                        <a:spcAft>
                          <a:spcPts val="0"/>
                        </a:spcAft>
                        <a:buNone/>
                      </a:pPr>
                      <a:r>
                        <a:rPr lang="id"/>
                        <a:t>Collections.binarySearch(list, value, comparator)</a:t>
                      </a:r>
                      <a:endParaRPr/>
                    </a:p>
                  </a:txBody>
                  <a:tcPr marT="91425" marB="91425" marR="91425" marL="91425"/>
                </a:tc>
                <a:tc>
                  <a:txBody>
                    <a:bodyPr/>
                    <a:lstStyle/>
                    <a:p>
                      <a:pPr indent="0" lvl="0" marL="0" rtl="0" algn="l">
                        <a:spcBef>
                          <a:spcPts val="0"/>
                        </a:spcBef>
                        <a:spcAft>
                          <a:spcPts val="0"/>
                        </a:spcAft>
                        <a:buNone/>
                      </a:pPr>
                      <a:r>
                        <a:rPr lang="id"/>
                        <a:t>Mencari menggunakan binary search dengan bantuan comparator</a:t>
                      </a:r>
                      <a:endParaRPr/>
                    </a:p>
                  </a:txBody>
                  <a:tcPr marT="91425" marB="91425" marR="91425" marL="91425"/>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Binary Search di List</a:t>
            </a:r>
            <a:endParaRPr/>
          </a:p>
        </p:txBody>
      </p:sp>
      <p:pic>
        <p:nvPicPr>
          <p:cNvPr id="808" name="Google Shape;808;p13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Collections Class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Collections Class</a:t>
            </a:r>
            <a:endParaRPr/>
          </a:p>
        </p:txBody>
      </p:sp>
      <p:sp>
        <p:nvSpPr>
          <p:cNvPr id="819" name="Google Shape;819;p1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Collections adalah class yang berisikan utility static method untuk membantu kita menggunakan Java Collection</a:t>
            </a:r>
            <a:endParaRPr/>
          </a:p>
          <a:p>
            <a:pPr indent="-311150" lvl="0" marL="457200" rtl="0" algn="l">
              <a:spcBef>
                <a:spcPts val="0"/>
              </a:spcBef>
              <a:spcAft>
                <a:spcPts val="0"/>
              </a:spcAft>
              <a:buSzPts val="1300"/>
              <a:buChar char="●"/>
            </a:pPr>
            <a:r>
              <a:rPr lang="id"/>
              <a:t>Di materi-materi sebelumnya kita sudah bahas beberapa, seperti membuat immutable collection misalnya</a:t>
            </a:r>
            <a:endParaRPr/>
          </a:p>
          <a:p>
            <a:pPr indent="-311150" lvl="0" marL="457200" rtl="0" algn="l">
              <a:spcBef>
                <a:spcPts val="0"/>
              </a:spcBef>
              <a:spcAft>
                <a:spcPts val="0"/>
              </a:spcAft>
              <a:buSzPts val="1300"/>
              <a:buChar char="●"/>
            </a:pPr>
            <a:r>
              <a:rPr lang="id"/>
              <a:t>Namun sebenarnya masih ada banyak static method yang bisa kita gunakan di class Collections</a:t>
            </a:r>
            <a:endParaRPr/>
          </a:p>
          <a:p>
            <a:pPr indent="-311150" lvl="0" marL="457200" rtl="0" algn="l">
              <a:spcBef>
                <a:spcPts val="0"/>
              </a:spcBef>
              <a:spcAft>
                <a:spcPts val="0"/>
              </a:spcAft>
              <a:buSzPts val="1300"/>
              <a:buChar char="●"/>
            </a:pPr>
            <a:r>
              <a:rPr lang="id" sz="1100" u="sng">
                <a:solidFill>
                  <a:schemeClr val="hlink"/>
                </a:solidFill>
                <a:latin typeface="Arial"/>
                <a:ea typeface="Arial"/>
                <a:cs typeface="Arial"/>
                <a:sym typeface="Arial"/>
                <a:hlinkClick r:id="rId3"/>
              </a:rPr>
              <a:t>https://docs.oracle.com/en/java/javase/14/docs/api/java.base/java/util/Collections.html</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 di Collections Class (1)</a:t>
            </a:r>
            <a:endParaRPr/>
          </a:p>
        </p:txBody>
      </p:sp>
      <p:graphicFrame>
        <p:nvGraphicFramePr>
          <p:cNvPr id="825" name="Google Shape;825;p139"/>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void copy(listTo, listFrom)</a:t>
                      </a:r>
                      <a:endParaRPr/>
                    </a:p>
                  </a:txBody>
                  <a:tcPr marT="91425" marB="91425" marR="91425" marL="91425"/>
                </a:tc>
                <a:tc>
                  <a:txBody>
                    <a:bodyPr/>
                    <a:lstStyle/>
                    <a:p>
                      <a:pPr indent="0" lvl="0" marL="0" rtl="0" algn="l">
                        <a:spcBef>
                          <a:spcPts val="0"/>
                        </a:spcBef>
                        <a:spcAft>
                          <a:spcPts val="0"/>
                        </a:spcAft>
                        <a:buNone/>
                      </a:pPr>
                      <a:r>
                        <a:rPr lang="id"/>
                        <a:t>Copy semua data dari listFrom ke listTo </a:t>
                      </a:r>
                      <a:endParaRPr/>
                    </a:p>
                  </a:txBody>
                  <a:tcPr marT="91425" marB="91425" marR="91425" marL="91425"/>
                </a:tc>
              </a:tr>
              <a:tr h="381000">
                <a:tc>
                  <a:txBody>
                    <a:bodyPr/>
                    <a:lstStyle/>
                    <a:p>
                      <a:pPr indent="0" lvl="0" marL="0" rtl="0" algn="l">
                        <a:spcBef>
                          <a:spcPts val="0"/>
                        </a:spcBef>
                        <a:spcAft>
                          <a:spcPts val="0"/>
                        </a:spcAft>
                        <a:buNone/>
                      </a:pPr>
                      <a:r>
                        <a:rPr lang="id"/>
                        <a:t>int frequency(collection, object)</a:t>
                      </a:r>
                      <a:endParaRPr/>
                    </a:p>
                  </a:txBody>
                  <a:tcPr marT="91425" marB="91425" marR="91425" marL="91425"/>
                </a:tc>
                <a:tc>
                  <a:txBody>
                    <a:bodyPr/>
                    <a:lstStyle/>
                    <a:p>
                      <a:pPr indent="0" lvl="0" marL="0" rtl="0" algn="l">
                        <a:spcBef>
                          <a:spcPts val="0"/>
                        </a:spcBef>
                        <a:spcAft>
                          <a:spcPts val="0"/>
                        </a:spcAft>
                        <a:buNone/>
                      </a:pPr>
                      <a:r>
                        <a:rPr lang="id"/>
                        <a:t>Mengambil berapa banyak element yang sama dengan object</a:t>
                      </a:r>
                      <a:endParaRPr/>
                    </a:p>
                  </a:txBody>
                  <a:tcPr marT="91425" marB="91425" marR="91425" marL="91425"/>
                </a:tc>
              </a:tr>
              <a:tr h="381000">
                <a:tc>
                  <a:txBody>
                    <a:bodyPr/>
                    <a:lstStyle/>
                    <a:p>
                      <a:pPr indent="0" lvl="0" marL="0" rtl="0" algn="l">
                        <a:spcBef>
                          <a:spcPts val="0"/>
                        </a:spcBef>
                        <a:spcAft>
                          <a:spcPts val="0"/>
                        </a:spcAft>
                        <a:buNone/>
                      </a:pPr>
                      <a:r>
                        <a:rPr lang="id"/>
                        <a:t>max(collection) dan max(collection, comparable)</a:t>
                      </a:r>
                      <a:endParaRPr/>
                    </a:p>
                  </a:txBody>
                  <a:tcPr marT="91425" marB="91425" marR="91425" marL="91425"/>
                </a:tc>
                <a:tc>
                  <a:txBody>
                    <a:bodyPr/>
                    <a:lstStyle/>
                    <a:p>
                      <a:pPr indent="0" lvl="0" marL="0" rtl="0" algn="l">
                        <a:spcBef>
                          <a:spcPts val="0"/>
                        </a:spcBef>
                        <a:spcAft>
                          <a:spcPts val="0"/>
                        </a:spcAft>
                        <a:buNone/>
                      </a:pPr>
                      <a:r>
                        <a:rPr lang="id"/>
                        <a:t>Mengambil element paling tinggi di list</a:t>
                      </a:r>
                      <a:endParaRPr/>
                    </a:p>
                  </a:txBody>
                  <a:tcPr marT="91425" marB="91425" marR="91425" marL="91425"/>
                </a:tc>
              </a:tr>
              <a:tr h="381000">
                <a:tc>
                  <a:txBody>
                    <a:bodyPr/>
                    <a:lstStyle/>
                    <a:p>
                      <a:pPr indent="0" lvl="0" marL="0" rtl="0" algn="l">
                        <a:spcBef>
                          <a:spcPts val="0"/>
                        </a:spcBef>
                        <a:spcAft>
                          <a:spcPts val="0"/>
                        </a:spcAft>
                        <a:buNone/>
                      </a:pPr>
                      <a:r>
                        <a:rPr lang="id"/>
                        <a:t>min(collection) dan min(collection, comparable)</a:t>
                      </a:r>
                      <a:endParaRPr/>
                    </a:p>
                  </a:txBody>
                  <a:tcPr marT="91425" marB="91425" marR="91425" marL="91425"/>
                </a:tc>
                <a:tc>
                  <a:txBody>
                    <a:bodyPr/>
                    <a:lstStyle/>
                    <a:p>
                      <a:pPr indent="0" lvl="0" marL="0" rtl="0" algn="l">
                        <a:spcBef>
                          <a:spcPts val="0"/>
                        </a:spcBef>
                        <a:spcAft>
                          <a:spcPts val="0"/>
                        </a:spcAft>
                        <a:buNone/>
                      </a:pPr>
                      <a:r>
                        <a:rPr lang="id"/>
                        <a:t>Mengambil element paling kecil di list</a:t>
                      </a:r>
                      <a:endParaRPr/>
                    </a:p>
                  </a:txBody>
                  <a:tcPr marT="91425" marB="91425" marR="91425" marL="91425"/>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Method di Collections Class (2)</a:t>
            </a:r>
            <a:endParaRPr/>
          </a:p>
        </p:txBody>
      </p:sp>
      <p:graphicFrame>
        <p:nvGraphicFramePr>
          <p:cNvPr id="831" name="Google Shape;831;p140"/>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void reverse(list)</a:t>
                      </a:r>
                      <a:endParaRPr/>
                    </a:p>
                  </a:txBody>
                  <a:tcPr marT="91425" marB="91425" marR="91425" marL="91425"/>
                </a:tc>
                <a:tc>
                  <a:txBody>
                    <a:bodyPr/>
                    <a:lstStyle/>
                    <a:p>
                      <a:pPr indent="0" lvl="0" marL="0" rtl="0" algn="l">
                        <a:spcBef>
                          <a:spcPts val="0"/>
                        </a:spcBef>
                        <a:spcAft>
                          <a:spcPts val="0"/>
                        </a:spcAft>
                        <a:buNone/>
                      </a:pPr>
                      <a:r>
                        <a:rPr lang="id"/>
                        <a:t>Membalikkan seluruh element di list</a:t>
                      </a:r>
                      <a:endParaRPr/>
                    </a:p>
                  </a:txBody>
                  <a:tcPr marT="91425" marB="91425" marR="91425" marL="91425"/>
                </a:tc>
              </a:tr>
              <a:tr h="381000">
                <a:tc>
                  <a:txBody>
                    <a:bodyPr/>
                    <a:lstStyle/>
                    <a:p>
                      <a:pPr indent="0" lvl="0" marL="0" rtl="0" algn="l">
                        <a:spcBef>
                          <a:spcPts val="0"/>
                        </a:spcBef>
                        <a:spcAft>
                          <a:spcPts val="0"/>
                        </a:spcAft>
                        <a:buNone/>
                      </a:pPr>
                      <a:r>
                        <a:rPr lang="id"/>
                        <a:t>void shuffle(list)</a:t>
                      </a:r>
                      <a:endParaRPr/>
                    </a:p>
                  </a:txBody>
                  <a:tcPr marT="91425" marB="91425" marR="91425" marL="91425"/>
                </a:tc>
                <a:tc>
                  <a:txBody>
                    <a:bodyPr/>
                    <a:lstStyle/>
                    <a:p>
                      <a:pPr indent="0" lvl="0" marL="0" rtl="0" algn="l">
                        <a:spcBef>
                          <a:spcPts val="0"/>
                        </a:spcBef>
                        <a:spcAft>
                          <a:spcPts val="0"/>
                        </a:spcAft>
                        <a:buNone/>
                      </a:pPr>
                      <a:r>
                        <a:rPr lang="id"/>
                        <a:t>Mengacak posisi element di list</a:t>
                      </a:r>
                      <a:endParaRPr/>
                    </a:p>
                  </a:txBody>
                  <a:tcPr marT="91425" marB="91425" marR="91425" marL="91425"/>
                </a:tc>
              </a:tr>
              <a:tr h="381000">
                <a:tc>
                  <a:txBody>
                    <a:bodyPr/>
                    <a:lstStyle/>
                    <a:p>
                      <a:pPr indent="0" lvl="0" marL="0" rtl="0" algn="l">
                        <a:spcBef>
                          <a:spcPts val="0"/>
                        </a:spcBef>
                        <a:spcAft>
                          <a:spcPts val="0"/>
                        </a:spcAft>
                        <a:buNone/>
                      </a:pPr>
                      <a:r>
                        <a:rPr lang="id"/>
                        <a:t>void swap(list, from, to)</a:t>
                      </a:r>
                      <a:endParaRPr/>
                    </a:p>
                  </a:txBody>
                  <a:tcPr marT="91425" marB="91425" marR="91425" marL="91425"/>
                </a:tc>
                <a:tc>
                  <a:txBody>
                    <a:bodyPr/>
                    <a:lstStyle/>
                    <a:p>
                      <a:pPr indent="0" lvl="0" marL="0" rtl="0" algn="l">
                        <a:spcBef>
                          <a:spcPts val="0"/>
                        </a:spcBef>
                        <a:spcAft>
                          <a:spcPts val="0"/>
                        </a:spcAft>
                        <a:buNone/>
                      </a:pPr>
                      <a:r>
                        <a:rPr lang="id"/>
                        <a:t>Menukar posisi from ke to di list</a:t>
                      </a:r>
                      <a:endParaRPr/>
                    </a:p>
                  </a:txBody>
                  <a:tcPr marT="91425" marB="91425" marR="91425" marL="91425"/>
                </a:tc>
              </a:tr>
              <a:tr h="381000">
                <a:tc>
                  <a:txBody>
                    <a:bodyPr/>
                    <a:lstStyle/>
                    <a:p>
                      <a:pPr indent="0" lvl="0" marL="0" rtl="0" algn="l">
                        <a:spcBef>
                          <a:spcPts val="0"/>
                        </a:spcBef>
                        <a:spcAft>
                          <a:spcPts val="0"/>
                        </a:spcAft>
                        <a:buNone/>
                      </a:pPr>
                      <a:r>
                        <a:rPr lang="id"/>
                        <a:t>… dan masih banyak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Collections Class</a:t>
            </a:r>
            <a:endParaRPr/>
          </a:p>
        </p:txBody>
      </p:sp>
      <p:pic>
        <p:nvPicPr>
          <p:cNvPr id="837" name="Google Shape;837;p14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Iterator Interface</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magic di Java, sebenarnya for-each di Iterable bisa terjadi karena ada method iterator() yang mengembalikan object Iterator</a:t>
            </a:r>
            <a:endParaRPr/>
          </a:p>
          <a:p>
            <a:pPr indent="-311150" lvl="0" marL="457200" rtl="0" algn="l">
              <a:spcBef>
                <a:spcPts val="0"/>
              </a:spcBef>
              <a:spcAft>
                <a:spcPts val="0"/>
              </a:spcAft>
              <a:buSzPts val="1300"/>
              <a:buChar char="●"/>
            </a:pPr>
            <a:r>
              <a:rPr lang="id"/>
              <a:t>Iterator adalah interface yang mendefinisikan cara kita melakukan mengakses element di collection secara sequential</a:t>
            </a:r>
            <a:endParaRPr/>
          </a:p>
          <a:p>
            <a:pPr indent="-311150" lvl="0" marL="457200" rtl="0" algn="l">
              <a:spcBef>
                <a:spcPts val="0"/>
              </a:spcBef>
              <a:spcAft>
                <a:spcPts val="0"/>
              </a:spcAft>
              <a:buSzPts val="1300"/>
              <a:buChar char="●"/>
            </a:pPr>
            <a:r>
              <a:rPr lang="id"/>
              <a:t>For-each sendiri muncul sejak Java 5, sebelum Java 5 untuk melakukan iterasi collection, biasanya dilakukan manual menggunakan Iterator object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Collection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Collection</a:t>
            </a:r>
            <a:endParaRPr/>
          </a:p>
        </p:txBody>
      </p:sp>
      <p:sp>
        <p:nvSpPr>
          <p:cNvPr id="848" name="Google Shape;848;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Struktur data collection di Java selalu berkembang, namun biasanya algoritma dasarnya selamu sama antar jenis collection</a:t>
            </a:r>
            <a:endParaRPr/>
          </a:p>
          <a:p>
            <a:pPr indent="-311150" lvl="0" marL="457200" rtl="0" algn="l">
              <a:spcBef>
                <a:spcPts val="0"/>
              </a:spcBef>
              <a:spcAft>
                <a:spcPts val="0"/>
              </a:spcAft>
              <a:buSzPts val="1300"/>
              <a:buChar char="●"/>
            </a:pPr>
            <a:r>
              <a:rPr lang="id"/>
              <a:t>Hampir semua interface collection di Java sudah disediakan abstract class nya sebagai dasar algoritma nya, dan hampir semua implementasi class konkrit nya selalu extends abstract class collection </a:t>
            </a:r>
            <a:endParaRPr/>
          </a:p>
          <a:p>
            <a:pPr indent="-311150" lvl="0" marL="457200" rtl="0" algn="l">
              <a:spcBef>
                <a:spcPts val="0"/>
              </a:spcBef>
              <a:spcAft>
                <a:spcPts val="0"/>
              </a:spcAft>
              <a:buSzPts val="1300"/>
              <a:buChar char="●"/>
            </a:pPr>
            <a:r>
              <a:rPr lang="id"/>
              <a:t>Hal ini mempermudah kita, jika ingin membuat collection manual, kita tidak perlu membuat dari awal, kita bisa menggunakan abstract class yang sudah disediakan</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 </a:t>
            </a:r>
            <a:endParaRPr/>
          </a:p>
        </p:txBody>
      </p:sp>
      <p:graphicFrame>
        <p:nvGraphicFramePr>
          <p:cNvPr id="854" name="Google Shape;854;p144"/>
          <p:cNvGraphicFramePr/>
          <p:nvPr/>
        </p:nvGraphicFramePr>
        <p:xfrm>
          <a:off x="952500" y="20002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Abstract 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Untuk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AbstractCollection</a:t>
                      </a:r>
                      <a:endParaRPr/>
                    </a:p>
                  </a:txBody>
                  <a:tcPr marT="91425" marB="91425" marR="91425" marL="91425"/>
                </a:tc>
                <a:tc>
                  <a:txBody>
                    <a:bodyPr/>
                    <a:lstStyle/>
                    <a:p>
                      <a:pPr indent="0" lvl="0" marL="0" rtl="0" algn="l">
                        <a:spcBef>
                          <a:spcPts val="0"/>
                        </a:spcBef>
                        <a:spcAft>
                          <a:spcPts val="0"/>
                        </a:spcAft>
                        <a:buNone/>
                      </a:pPr>
                      <a:r>
                        <a:rPr lang="id"/>
                        <a:t>Collection</a:t>
                      </a:r>
                      <a:endParaRPr/>
                    </a:p>
                  </a:txBody>
                  <a:tcPr marT="91425" marB="91425" marR="91425" marL="91425"/>
                </a:tc>
              </a:tr>
              <a:tr h="381000">
                <a:tc>
                  <a:txBody>
                    <a:bodyPr/>
                    <a:lstStyle/>
                    <a:p>
                      <a:pPr indent="0" lvl="0" marL="0" rtl="0" algn="l">
                        <a:spcBef>
                          <a:spcPts val="0"/>
                        </a:spcBef>
                        <a:spcAft>
                          <a:spcPts val="0"/>
                        </a:spcAft>
                        <a:buNone/>
                      </a:pPr>
                      <a:r>
                        <a:rPr lang="id"/>
                        <a:t>AbstractList</a:t>
                      </a:r>
                      <a:endParaRPr/>
                    </a:p>
                  </a:txBody>
                  <a:tcPr marT="91425" marB="91425" marR="91425" marL="91425"/>
                </a:tc>
                <a:tc>
                  <a:txBody>
                    <a:bodyPr/>
                    <a:lstStyle/>
                    <a:p>
                      <a:pPr indent="0" lvl="0" marL="0" rtl="0" algn="l">
                        <a:spcBef>
                          <a:spcPts val="0"/>
                        </a:spcBef>
                        <a:spcAft>
                          <a:spcPts val="0"/>
                        </a:spcAft>
                        <a:buNone/>
                      </a:pPr>
                      <a:r>
                        <a:rPr lang="id"/>
                        <a:t>List</a:t>
                      </a:r>
                      <a:endParaRPr/>
                    </a:p>
                  </a:txBody>
                  <a:tcPr marT="91425" marB="91425" marR="91425" marL="91425"/>
                </a:tc>
              </a:tr>
              <a:tr h="381000">
                <a:tc>
                  <a:txBody>
                    <a:bodyPr/>
                    <a:lstStyle/>
                    <a:p>
                      <a:pPr indent="0" lvl="0" marL="0" rtl="0" algn="l">
                        <a:spcBef>
                          <a:spcPts val="0"/>
                        </a:spcBef>
                        <a:spcAft>
                          <a:spcPts val="0"/>
                        </a:spcAft>
                        <a:buNone/>
                      </a:pPr>
                      <a:r>
                        <a:rPr lang="id"/>
                        <a:t>AbstractMap</a:t>
                      </a:r>
                      <a:endParaRPr/>
                    </a:p>
                  </a:txBody>
                  <a:tcPr marT="91425" marB="91425" marR="91425" marL="91425"/>
                </a:tc>
                <a:tc>
                  <a:txBody>
                    <a:bodyPr/>
                    <a:lstStyle/>
                    <a:p>
                      <a:pPr indent="0" lvl="0" marL="0" rtl="0" algn="l">
                        <a:spcBef>
                          <a:spcPts val="0"/>
                        </a:spcBef>
                        <a:spcAft>
                          <a:spcPts val="0"/>
                        </a:spcAft>
                        <a:buNone/>
                      </a:pPr>
                      <a:r>
                        <a:rPr lang="id"/>
                        <a:t>Map</a:t>
                      </a:r>
                      <a:endParaRPr/>
                    </a:p>
                  </a:txBody>
                  <a:tcPr marT="91425" marB="91425" marR="91425" marL="91425"/>
                </a:tc>
              </a:tr>
              <a:tr h="381000">
                <a:tc>
                  <a:txBody>
                    <a:bodyPr/>
                    <a:lstStyle/>
                    <a:p>
                      <a:pPr indent="0" lvl="0" marL="0" rtl="0" algn="l">
                        <a:spcBef>
                          <a:spcPts val="0"/>
                        </a:spcBef>
                        <a:spcAft>
                          <a:spcPts val="0"/>
                        </a:spcAft>
                        <a:buNone/>
                      </a:pPr>
                      <a:r>
                        <a:rPr lang="id"/>
                        <a:t>AbstractQueue</a:t>
                      </a:r>
                      <a:endParaRPr/>
                    </a:p>
                  </a:txBody>
                  <a:tcPr marT="91425" marB="91425" marR="91425" marL="91425"/>
                </a:tc>
                <a:tc>
                  <a:txBody>
                    <a:bodyPr/>
                    <a:lstStyle/>
                    <a:p>
                      <a:pPr indent="0" lvl="0" marL="0" rtl="0" algn="l">
                        <a:spcBef>
                          <a:spcPts val="0"/>
                        </a:spcBef>
                        <a:spcAft>
                          <a:spcPts val="0"/>
                        </a:spcAft>
                        <a:buNone/>
                      </a:pPr>
                      <a:r>
                        <a:rPr lang="id"/>
                        <a:t>Queue</a:t>
                      </a:r>
                      <a:endParaRPr/>
                    </a:p>
                  </a:txBody>
                  <a:tcPr marT="91425" marB="91425" marR="91425" marL="91425"/>
                </a:tc>
              </a:tr>
              <a:tr h="381000">
                <a:tc>
                  <a:txBody>
                    <a:bodyPr/>
                    <a:lstStyle/>
                    <a:p>
                      <a:pPr indent="0" lvl="0" marL="0" rtl="0" algn="l">
                        <a:spcBef>
                          <a:spcPts val="0"/>
                        </a:spcBef>
                        <a:spcAft>
                          <a:spcPts val="0"/>
                        </a:spcAft>
                        <a:buNone/>
                      </a:pPr>
                      <a:r>
                        <a:rPr lang="id"/>
                        <a:t>AbstractSet</a:t>
                      </a:r>
                      <a:endParaRPr/>
                    </a:p>
                  </a:txBody>
                  <a:tcPr marT="91425" marB="91425" marR="91425" marL="91425"/>
                </a:tc>
                <a:tc>
                  <a:txBody>
                    <a:bodyPr/>
                    <a:lstStyle/>
                    <a:p>
                      <a:pPr indent="0" lvl="0" marL="0" rtl="0" algn="l">
                        <a:spcBef>
                          <a:spcPts val="0"/>
                        </a:spcBef>
                        <a:spcAft>
                          <a:spcPts val="0"/>
                        </a:spcAft>
                        <a:buNone/>
                      </a:pPr>
                      <a:r>
                        <a:rPr lang="id"/>
                        <a:t>Set</a:t>
                      </a:r>
                      <a:endParaRPr/>
                    </a:p>
                  </a:txBody>
                  <a:tcPr marT="91425" marB="91425" marR="91425" marL="91425"/>
                </a:tc>
              </a:tr>
            </a:tbl>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Single Queue</a:t>
            </a:r>
            <a:endParaRPr/>
          </a:p>
        </p:txBody>
      </p:sp>
      <p:pic>
        <p:nvPicPr>
          <p:cNvPr id="860" name="Google Shape;860;p14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Single Queue</a:t>
            </a:r>
            <a:endParaRPr/>
          </a:p>
        </p:txBody>
      </p:sp>
      <p:pic>
        <p:nvPicPr>
          <p:cNvPr id="866" name="Google Shape;866;p14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a:t>
            </a:r>
            <a:endParaRPr/>
          </a:p>
        </p:txBody>
      </p:sp>
      <p:sp>
        <p:nvSpPr>
          <p:cNvPr id="877" name="Google Shape;877;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 8 ada fitur bernama Default Method, dimana kita bisa menambahkan konkrit method di interface</a:t>
            </a:r>
            <a:endParaRPr/>
          </a:p>
          <a:p>
            <a:pPr indent="-311150" lvl="0" marL="457200" rtl="0" algn="l">
              <a:spcBef>
                <a:spcPts val="0"/>
              </a:spcBef>
              <a:spcAft>
                <a:spcPts val="0"/>
              </a:spcAft>
              <a:buSzPts val="1300"/>
              <a:buChar char="●"/>
            </a:pPr>
            <a:r>
              <a:rPr lang="id"/>
              <a:t>Fitur ini banyak sekali digunakan di Java Collection, karena kita tahu semua collection di Java memiliki kontrak interface, sehingga dengan mudah di Java bisa meng-improve kemampuan semua collection hanya dengan menambahkan default method di interface collection nya</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 di Collection</a:t>
            </a:r>
            <a:endParaRPr/>
          </a:p>
        </p:txBody>
      </p:sp>
      <p:graphicFrame>
        <p:nvGraphicFramePr>
          <p:cNvPr id="883" name="Google Shape;883;p149"/>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Default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Iterable.</a:t>
                      </a:r>
                      <a:r>
                        <a:rPr lang="id"/>
                        <a:t>forEach(consumer)</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Melakukan iterasi seluruh data collection</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List.</a:t>
                      </a:r>
                      <a:r>
                        <a:rPr lang="id"/>
                        <a:t>removeIf(predicate)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Menghapus data di collection menggunakan predicate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List.replaceAll(operator)</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id"/>
                        <a:t>Mengubah seluruh data di collection</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Method Collection</a:t>
            </a:r>
            <a:endParaRPr/>
          </a:p>
        </p:txBody>
      </p:sp>
      <p:pic>
        <p:nvPicPr>
          <p:cNvPr id="889" name="Google Shape;889;p15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 di Map (1)</a:t>
            </a:r>
            <a:endParaRPr/>
          </a:p>
        </p:txBody>
      </p:sp>
      <p:graphicFrame>
        <p:nvGraphicFramePr>
          <p:cNvPr id="895" name="Google Shape;895;p151"/>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Default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getOrDefault(key, defaultValue)</a:t>
                      </a:r>
                      <a:endParaRPr/>
                    </a:p>
                  </a:txBody>
                  <a:tcPr marT="91425" marB="91425" marR="91425" marL="91425"/>
                </a:tc>
                <a:tc>
                  <a:txBody>
                    <a:bodyPr/>
                    <a:lstStyle/>
                    <a:p>
                      <a:pPr indent="0" lvl="0" marL="0" rtl="0" algn="l">
                        <a:spcBef>
                          <a:spcPts val="0"/>
                        </a:spcBef>
                        <a:spcAft>
                          <a:spcPts val="0"/>
                        </a:spcAft>
                        <a:buNone/>
                      </a:pPr>
                      <a:r>
                        <a:rPr lang="id"/>
                        <a:t>Mengambil data berdasarkan key, jika tidak ada, return defaultValue</a:t>
                      </a:r>
                      <a:endParaRPr/>
                    </a:p>
                  </a:txBody>
                  <a:tcPr marT="91425" marB="91425" marR="91425" marL="91425"/>
                </a:tc>
              </a:tr>
              <a:tr h="381000">
                <a:tc>
                  <a:txBody>
                    <a:bodyPr/>
                    <a:lstStyle/>
                    <a:p>
                      <a:pPr indent="0" lvl="0" marL="0" rtl="0" algn="l">
                        <a:spcBef>
                          <a:spcPts val="0"/>
                        </a:spcBef>
                        <a:spcAft>
                          <a:spcPts val="0"/>
                        </a:spcAft>
                        <a:buNone/>
                      </a:pPr>
                      <a:r>
                        <a:rPr lang="id"/>
                        <a:t>forEach(consumer)</a:t>
                      </a:r>
                      <a:endParaRPr/>
                    </a:p>
                  </a:txBody>
                  <a:tcPr marT="91425" marB="91425" marR="91425" marL="91425"/>
                </a:tc>
                <a:tc>
                  <a:txBody>
                    <a:bodyPr/>
                    <a:lstStyle/>
                    <a:p>
                      <a:pPr indent="0" lvl="0" marL="0" rtl="0" algn="l">
                        <a:spcBef>
                          <a:spcPts val="0"/>
                        </a:spcBef>
                        <a:spcAft>
                          <a:spcPts val="0"/>
                        </a:spcAft>
                        <a:buNone/>
                      </a:pPr>
                      <a:r>
                        <a:rPr lang="id"/>
                        <a:t>Melakukan iterasi seluruh data key-value</a:t>
                      </a:r>
                      <a:endParaRPr/>
                    </a:p>
                  </a:txBody>
                  <a:tcPr marT="91425" marB="91425" marR="91425" marL="91425"/>
                </a:tc>
              </a:tr>
              <a:tr h="381000">
                <a:tc>
                  <a:txBody>
                    <a:bodyPr/>
                    <a:lstStyle/>
                    <a:p>
                      <a:pPr indent="0" lvl="0" marL="0" rtl="0" algn="l">
                        <a:spcBef>
                          <a:spcPts val="0"/>
                        </a:spcBef>
                        <a:spcAft>
                          <a:spcPts val="0"/>
                        </a:spcAft>
                        <a:buNone/>
                      </a:pPr>
                      <a:r>
                        <a:rPr lang="id"/>
                        <a:t>replaceAll(function)</a:t>
                      </a:r>
                      <a:endParaRPr/>
                    </a:p>
                  </a:txBody>
                  <a:tcPr marT="91425" marB="91425" marR="91425" marL="91425"/>
                </a:tc>
                <a:tc>
                  <a:txBody>
                    <a:bodyPr/>
                    <a:lstStyle/>
                    <a:p>
                      <a:pPr indent="0" lvl="0" marL="0" rtl="0" algn="l">
                        <a:spcBef>
                          <a:spcPts val="0"/>
                        </a:spcBef>
                        <a:spcAft>
                          <a:spcPts val="0"/>
                        </a:spcAft>
                        <a:buNone/>
                      </a:pPr>
                      <a:r>
                        <a:rPr lang="id"/>
                        <a:t>Mengubah seluruh data value</a:t>
                      </a:r>
                      <a:endParaRPr/>
                    </a:p>
                  </a:txBody>
                  <a:tcPr marT="91425" marB="91425" marR="91425" marL="91425"/>
                </a:tc>
              </a:tr>
              <a:tr h="381000">
                <a:tc>
                  <a:txBody>
                    <a:bodyPr/>
                    <a:lstStyle/>
                    <a:p>
                      <a:pPr indent="0" lvl="0" marL="0" rtl="0" algn="l">
                        <a:spcBef>
                          <a:spcPts val="0"/>
                        </a:spcBef>
                        <a:spcAft>
                          <a:spcPts val="0"/>
                        </a:spcAft>
                        <a:buNone/>
                      </a:pPr>
                      <a:r>
                        <a:rPr lang="id"/>
                        <a:t>putIfAbsent(key, value)</a:t>
                      </a:r>
                      <a:endParaRPr/>
                    </a:p>
                  </a:txBody>
                  <a:tcPr marT="91425" marB="91425" marR="91425" marL="91425"/>
                </a:tc>
                <a:tc>
                  <a:txBody>
                    <a:bodyPr/>
                    <a:lstStyle/>
                    <a:p>
                      <a:pPr indent="0" lvl="0" marL="0" rtl="0" algn="l">
                        <a:spcBef>
                          <a:spcPts val="0"/>
                        </a:spcBef>
                        <a:spcAft>
                          <a:spcPts val="0"/>
                        </a:spcAft>
                        <a:buNone/>
                      </a:pPr>
                      <a:r>
                        <a:rPr lang="id"/>
                        <a:t>Simpan data ke map jika belum ada</a:t>
                      </a:r>
                      <a:endParaRPr/>
                    </a:p>
                  </a:txBody>
                  <a:tcPr marT="91425" marB="91425" marR="91425" marL="91425"/>
                </a:tc>
              </a:tr>
              <a:tr h="381000">
                <a:tc>
                  <a:txBody>
                    <a:bodyPr/>
                    <a:lstStyle/>
                    <a:p>
                      <a:pPr indent="0" lvl="0" marL="0" rtl="0" algn="l">
                        <a:spcBef>
                          <a:spcPts val="0"/>
                        </a:spcBef>
                        <a:spcAft>
                          <a:spcPts val="0"/>
                        </a:spcAft>
                        <a:buNone/>
                      </a:pPr>
                      <a:r>
                        <a:rPr lang="id"/>
                        <a:t>remove(key, value)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Hapus jika key-value nya sama</a:t>
                      </a:r>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Iterator</a:t>
            </a:r>
            <a:endParaRPr/>
          </a:p>
        </p:txBody>
      </p:sp>
      <p:pic>
        <p:nvPicPr>
          <p:cNvPr id="164" name="Google Shape;164;p2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Method di Map (2)</a:t>
            </a:r>
            <a:endParaRPr/>
          </a:p>
        </p:txBody>
      </p:sp>
      <p:graphicFrame>
        <p:nvGraphicFramePr>
          <p:cNvPr id="901" name="Google Shape;901;p152"/>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Default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replace(key, oldValue, newValue)</a:t>
                      </a:r>
                      <a:endParaRPr/>
                    </a:p>
                  </a:txBody>
                  <a:tcPr marT="91425" marB="91425" marR="91425" marL="91425"/>
                </a:tc>
                <a:tc>
                  <a:txBody>
                    <a:bodyPr/>
                    <a:lstStyle/>
                    <a:p>
                      <a:pPr indent="0" lvl="0" marL="0" rtl="0" algn="l">
                        <a:spcBef>
                          <a:spcPts val="0"/>
                        </a:spcBef>
                        <a:spcAft>
                          <a:spcPts val="0"/>
                        </a:spcAft>
                        <a:buNone/>
                      </a:pPr>
                      <a:r>
                        <a:rPr lang="id"/>
                        <a:t>Ubah key jika value sekarang sama dengan oldValue</a:t>
                      </a:r>
                      <a:endParaRPr/>
                    </a:p>
                  </a:txBody>
                  <a:tcPr marT="91425" marB="91425" marR="91425" marL="91425"/>
                </a:tc>
              </a:tr>
              <a:tr h="381000">
                <a:tc>
                  <a:txBody>
                    <a:bodyPr/>
                    <a:lstStyle/>
                    <a:p>
                      <a:pPr indent="0" lvl="0" marL="0" rtl="0" algn="l">
                        <a:spcBef>
                          <a:spcPts val="0"/>
                        </a:spcBef>
                        <a:spcAft>
                          <a:spcPts val="0"/>
                        </a:spcAft>
                        <a:buNone/>
                      </a:pPr>
                      <a:r>
                        <a:rPr lang="id"/>
                        <a:t>computeIfAbsent(key, function)</a:t>
                      </a:r>
                      <a:endParaRPr/>
                    </a:p>
                  </a:txBody>
                  <a:tcPr marT="91425" marB="91425" marR="91425" marL="91425"/>
                </a:tc>
                <a:tc>
                  <a:txBody>
                    <a:bodyPr/>
                    <a:lstStyle/>
                    <a:p>
                      <a:pPr indent="0" lvl="0" marL="0" rtl="0" algn="l">
                        <a:spcBef>
                          <a:spcPts val="0"/>
                        </a:spcBef>
                        <a:spcAft>
                          <a:spcPts val="0"/>
                        </a:spcAft>
                        <a:buNone/>
                      </a:pPr>
                      <a:r>
                        <a:rPr lang="id"/>
                        <a:t>Ubah key dengan value hasil function jika belum ada</a:t>
                      </a:r>
                      <a:endParaRPr/>
                    </a:p>
                  </a:txBody>
                  <a:tcPr marT="91425" marB="91425" marR="91425" marL="91425"/>
                </a:tc>
              </a:tr>
              <a:tr h="381000">
                <a:tc>
                  <a:txBody>
                    <a:bodyPr/>
                    <a:lstStyle/>
                    <a:p>
                      <a:pPr indent="0" lvl="0" marL="0" rtl="0" algn="l">
                        <a:spcBef>
                          <a:spcPts val="0"/>
                        </a:spcBef>
                        <a:spcAft>
                          <a:spcPts val="0"/>
                        </a:spcAft>
                        <a:buNone/>
                      </a:pPr>
                      <a:r>
                        <a:rPr lang="id"/>
                        <a:t>computeIfPresent(key, function)</a:t>
                      </a:r>
                      <a:endParaRPr/>
                    </a:p>
                  </a:txBody>
                  <a:tcPr marT="91425" marB="91425" marR="91425" marL="91425"/>
                </a:tc>
                <a:tc>
                  <a:txBody>
                    <a:bodyPr/>
                    <a:lstStyle/>
                    <a:p>
                      <a:pPr indent="0" lvl="0" marL="0" rtl="0" algn="l">
                        <a:spcBef>
                          <a:spcPts val="0"/>
                        </a:spcBef>
                        <a:spcAft>
                          <a:spcPts val="0"/>
                        </a:spcAft>
                        <a:buNone/>
                      </a:pPr>
                      <a:r>
                        <a:rPr lang="id"/>
                        <a:t>Ubah key dengan value hasil function jika sudah ada</a:t>
                      </a:r>
                      <a:endParaRPr/>
                    </a:p>
                  </a:txBody>
                  <a:tcPr marT="91425" marB="91425" marR="91425" marL="91425"/>
                </a:tc>
              </a:tr>
              <a:tr h="381000">
                <a:tc>
                  <a:txBody>
                    <a:bodyPr/>
                    <a:lstStyle/>
                    <a:p>
                      <a:pPr indent="0" lvl="0" marL="0" rtl="0" algn="l">
                        <a:spcBef>
                          <a:spcPts val="0"/>
                        </a:spcBef>
                        <a:spcAft>
                          <a:spcPts val="0"/>
                        </a:spcAft>
                        <a:buNone/>
                      </a:pPr>
                      <a:r>
                        <a:rPr lang="id"/>
                        <a:t>… dan masih banyak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Method Map</a:t>
            </a:r>
            <a:endParaRPr/>
          </a:p>
        </p:txBody>
      </p:sp>
      <p:pic>
        <p:nvPicPr>
          <p:cNvPr id="907" name="Google Shape;907;p15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Spliterator Interface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Spliterator Interface</a:t>
            </a:r>
            <a:endParaRPr/>
          </a:p>
        </p:txBody>
      </p:sp>
      <p:sp>
        <p:nvSpPr>
          <p:cNvPr id="918" name="Google Shape;918;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Spliterator adalah interface yang bisa digunakan untuk melakukan partisi data collection</a:t>
            </a:r>
            <a:endParaRPr/>
          </a:p>
          <a:p>
            <a:pPr indent="-311150" lvl="0" marL="457200" rtl="0" algn="l">
              <a:spcBef>
                <a:spcPts val="0"/>
              </a:spcBef>
              <a:spcAft>
                <a:spcPts val="0"/>
              </a:spcAft>
              <a:buSzPts val="1300"/>
              <a:buChar char="●"/>
            </a:pPr>
            <a:r>
              <a:rPr lang="id"/>
              <a:t>Biasanya ini digunakan ketika kita akan memproses collection dalam jumlah besar, lalu agar lebih cepat di split menjadi beberapa dan diproses secara paralel agar lebih cepat</a:t>
            </a:r>
            <a:endParaRPr/>
          </a:p>
          <a:p>
            <a:pPr indent="-311150" lvl="0" marL="457200" rtl="0" algn="l">
              <a:spcBef>
                <a:spcPts val="0"/>
              </a:spcBef>
              <a:spcAft>
                <a:spcPts val="0"/>
              </a:spcAft>
              <a:buSzPts val="1300"/>
              <a:buChar char="●"/>
            </a:pPr>
            <a:r>
              <a:rPr lang="id"/>
              <a:t>Penggunaan Spliterator biasanya erat kaitannya dengan Java Thread atau Java Concurrency, namun di  materi ini kita tidak akan membahas tentang itu, lebih fokus ke Spliterator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Spliterator</a:t>
            </a:r>
            <a:endParaRPr/>
          </a:p>
        </p:txBody>
      </p:sp>
      <p:pic>
        <p:nvPicPr>
          <p:cNvPr id="924" name="Google Shape;924;p156"/>
          <p:cNvPicPr preferRelativeResize="0"/>
          <p:nvPr/>
        </p:nvPicPr>
        <p:blipFill>
          <a:blip r:embed="rId3">
            <a:alphaModFix/>
          </a:blip>
          <a:stretch>
            <a:fillRect/>
          </a:stretch>
        </p:blipFill>
        <p:spPr>
          <a:xfrm>
            <a:off x="4358575" y="636775"/>
            <a:ext cx="4605149" cy="4354324"/>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Spliterator</a:t>
            </a:r>
            <a:endParaRPr/>
          </a:p>
        </p:txBody>
      </p:sp>
      <p:pic>
        <p:nvPicPr>
          <p:cNvPr id="930" name="Google Shape;930;p15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Array</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 Interface</a:t>
            </a:r>
            <a:endParaRPr/>
          </a:p>
        </p:txBody>
      </p:sp>
      <p:sp>
        <p:nvSpPr>
          <p:cNvPr id="941" name="Google Shape;941;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Interface Collection memiliki method toArray() untuk melakukan konversi collection ke Array</a:t>
            </a:r>
            <a:endParaRPr/>
          </a:p>
          <a:p>
            <a:pPr indent="-311150" lvl="0" marL="457200" rtl="0" algn="l">
              <a:spcBef>
                <a:spcPts val="0"/>
              </a:spcBef>
              <a:spcAft>
                <a:spcPts val="0"/>
              </a:spcAft>
              <a:buSzPts val="1300"/>
              <a:buChar char="●"/>
            </a:pPr>
            <a:r>
              <a:rPr lang="id"/>
              <a:t>Ini sangat cocok jika kita ingin mengubah collection ke Array, misal saja karena mau memanggil method yang memang parameternya tipenya array, bukan collection</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toArray Method di Collection</a:t>
            </a:r>
            <a:endParaRPr/>
          </a:p>
        </p:txBody>
      </p:sp>
      <p:graphicFrame>
        <p:nvGraphicFramePr>
          <p:cNvPr id="947" name="Google Shape;947;p160"/>
          <p:cNvGraphicFramePr/>
          <p:nvPr/>
        </p:nvGraphicFramePr>
        <p:xfrm>
          <a:off x="952500" y="20002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Object[] toArray()</a:t>
                      </a:r>
                      <a:endParaRPr/>
                    </a:p>
                  </a:txBody>
                  <a:tcPr marT="91425" marB="91425" marR="91425" marL="91425"/>
                </a:tc>
                <a:tc>
                  <a:txBody>
                    <a:bodyPr/>
                    <a:lstStyle/>
                    <a:p>
                      <a:pPr indent="0" lvl="0" marL="0" rtl="0" algn="l">
                        <a:spcBef>
                          <a:spcPts val="0"/>
                        </a:spcBef>
                        <a:spcAft>
                          <a:spcPts val="0"/>
                        </a:spcAft>
                        <a:buNone/>
                      </a:pPr>
                      <a:r>
                        <a:rPr lang="id"/>
                        <a:t>Mengubah collection menjadi array</a:t>
                      </a:r>
                      <a:endParaRPr/>
                    </a:p>
                  </a:txBody>
                  <a:tcPr marT="91425" marB="91425" marR="91425" marL="91425"/>
                </a:tc>
              </a:tr>
              <a:tr h="381000">
                <a:tc>
                  <a:txBody>
                    <a:bodyPr/>
                    <a:lstStyle/>
                    <a:p>
                      <a:pPr indent="0" lvl="0" marL="0" rtl="0" algn="l">
                        <a:spcBef>
                          <a:spcPts val="0"/>
                        </a:spcBef>
                        <a:spcAft>
                          <a:spcPts val="0"/>
                        </a:spcAft>
                        <a:buNone/>
                      </a:pPr>
                      <a:r>
                        <a:rPr lang="id"/>
                        <a:t>T[] toArray(T[])</a:t>
                      </a:r>
                      <a:endParaRPr/>
                    </a:p>
                  </a:txBody>
                  <a:tcPr marT="91425" marB="91425" marR="91425" marL="91425"/>
                </a:tc>
                <a:tc>
                  <a:txBody>
                    <a:bodyPr/>
                    <a:lstStyle/>
                    <a:p>
                      <a:pPr indent="0" lvl="0" marL="0" rtl="0" algn="l">
                        <a:spcBef>
                          <a:spcPts val="0"/>
                        </a:spcBef>
                        <a:spcAft>
                          <a:spcPts val="0"/>
                        </a:spcAft>
                        <a:buNone/>
                      </a:pPr>
                      <a:r>
                        <a:rPr lang="id"/>
                        <a:t>Mengubah collection menjadi array T</a:t>
                      </a:r>
                      <a:endParaRPr/>
                    </a:p>
                  </a:txBody>
                  <a:tcPr marT="91425" marB="91425" marR="91425" marL="91425"/>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ke Array</a:t>
            </a:r>
            <a:endParaRPr/>
          </a:p>
        </p:txBody>
      </p:sp>
      <p:pic>
        <p:nvPicPr>
          <p:cNvPr id="953" name="Google Shape;953;p16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a:t>
            </a:r>
            <a:r>
              <a:rPr lang="id"/>
              <a:t> Interface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64" name="Google Shape;964;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Apache Maven</a:t>
            </a:r>
            <a:endParaRPr/>
          </a:p>
          <a:p>
            <a:pPr indent="-311150" lvl="0" marL="457200" rtl="0" algn="l">
              <a:spcBef>
                <a:spcPts val="0"/>
              </a:spcBef>
              <a:spcAft>
                <a:spcPts val="0"/>
              </a:spcAft>
              <a:buSzPts val="1300"/>
              <a:buChar char="●"/>
            </a:pPr>
            <a:r>
              <a:rPr lang="id"/>
              <a:t>Java Lambda Expression</a:t>
            </a:r>
            <a:endParaRPr/>
          </a:p>
          <a:p>
            <a:pPr indent="-311150" lvl="0" marL="457200" rtl="0" algn="l">
              <a:spcBef>
                <a:spcPts val="0"/>
              </a:spcBef>
              <a:spcAft>
                <a:spcPts val="0"/>
              </a:spcAft>
              <a:buSzPts val="1300"/>
              <a:buChar char="●"/>
            </a:pPr>
            <a:r>
              <a:rPr lang="id"/>
              <a:t>Java Unit Testing</a:t>
            </a:r>
            <a:endParaRPr/>
          </a:p>
          <a:p>
            <a:pPr indent="-311150" lvl="0" marL="457200" rtl="0" algn="l">
              <a:spcBef>
                <a:spcPts val="0"/>
              </a:spcBef>
              <a:spcAft>
                <a:spcPts val="0"/>
              </a:spcAft>
              <a:buSzPts val="1300"/>
              <a:buChar char="●"/>
            </a:pPr>
            <a:r>
              <a:rPr lang="id"/>
              <a:t>Java Stream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Collection Interface</a:t>
            </a:r>
            <a:endParaRPr/>
          </a:p>
        </p:txBody>
      </p:sp>
      <p:sp>
        <p:nvSpPr>
          <p:cNvPr id="175" name="Google Shape;17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Iterable interface, parent class semua collection di Java adalah Collection</a:t>
            </a:r>
            <a:endParaRPr/>
          </a:p>
          <a:p>
            <a:pPr indent="-311150" lvl="0" marL="457200" rtl="0" algn="l">
              <a:spcBef>
                <a:spcPts val="0"/>
              </a:spcBef>
              <a:spcAft>
                <a:spcPts val="0"/>
              </a:spcAft>
              <a:buSzPts val="1300"/>
              <a:buChar char="●"/>
            </a:pPr>
            <a:r>
              <a:rPr lang="id"/>
              <a:t>Kalo Iterable interface digunakan sebagai kontrak untuk meng-iterasi data secara sequential</a:t>
            </a:r>
            <a:endParaRPr/>
          </a:p>
          <a:p>
            <a:pPr indent="-311150" lvl="0" marL="457200" rtl="0" algn="l">
              <a:spcBef>
                <a:spcPts val="0"/>
              </a:spcBef>
              <a:spcAft>
                <a:spcPts val="0"/>
              </a:spcAft>
              <a:buSzPts val="1300"/>
              <a:buChar char="●"/>
            </a:pPr>
            <a:r>
              <a:rPr lang="id"/>
              <a:t>Collection merupakan kontrak untuk memanipulasi data collection, seperti menambah, menghapus dan mengecek isi data collection</a:t>
            </a:r>
            <a:endParaRPr/>
          </a:p>
          <a:p>
            <a:pPr indent="-311150" lvl="0" marL="457200" rtl="0" algn="l">
              <a:spcBef>
                <a:spcPts val="0"/>
              </a:spcBef>
              <a:spcAft>
                <a:spcPts val="0"/>
              </a:spcAft>
              <a:buSzPts val="1300"/>
              <a:buChar char="●"/>
            </a:pPr>
            <a:r>
              <a:rPr lang="id"/>
              <a:t>Tidak ada direct implementation untuk Collection, karena collection nanti akan dibagi lagi menjadi List, Set dan Queue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Collection</a:t>
            </a:r>
            <a:endParaRPr/>
          </a:p>
        </p:txBody>
      </p:sp>
      <p:pic>
        <p:nvPicPr>
          <p:cNvPr id="181" name="Google Shape;181;p29"/>
          <p:cNvPicPr preferRelativeResize="0"/>
          <p:nvPr/>
        </p:nvPicPr>
        <p:blipFill>
          <a:blip r:embed="rId3">
            <a:alphaModFix/>
          </a:blip>
          <a:stretch>
            <a:fillRect/>
          </a:stretch>
        </p:blipFill>
        <p:spPr>
          <a:xfrm>
            <a:off x="4537700" y="661675"/>
            <a:ext cx="3817449" cy="4329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Data ke Collection</a:t>
            </a:r>
            <a:endParaRPr/>
          </a:p>
        </p:txBody>
      </p:sp>
      <p:pic>
        <p:nvPicPr>
          <p:cNvPr id="187" name="Google Shape;187;p3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Menghapus Data di Collection</a:t>
            </a:r>
            <a:endParaRPr/>
          </a:p>
        </p:txBody>
      </p:sp>
      <p:pic>
        <p:nvPicPr>
          <p:cNvPr id="193" name="Google Shape;193;p3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Data di Collection</a:t>
            </a:r>
            <a:endParaRPr/>
          </a:p>
        </p:txBody>
      </p:sp>
      <p:pic>
        <p:nvPicPr>
          <p:cNvPr id="199" name="Google Shape;199;p3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t>
            </a:r>
            <a:r>
              <a:rPr lang="id"/>
              <a:t> Interface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 Interface</a:t>
            </a:r>
            <a:endParaRPr/>
          </a:p>
        </p:txBody>
      </p:sp>
      <p:sp>
        <p:nvSpPr>
          <p:cNvPr id="210" name="Google Shape;210;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List adalah struktur data collection yang memiliki sifat sebagai berikut </a:t>
            </a:r>
            <a:endParaRPr/>
          </a:p>
          <a:p>
            <a:pPr indent="-298450" lvl="1" marL="914400" rtl="0" algn="l">
              <a:spcBef>
                <a:spcPts val="0"/>
              </a:spcBef>
              <a:spcAft>
                <a:spcPts val="0"/>
              </a:spcAft>
              <a:buSzPts val="1100"/>
              <a:buChar char="○"/>
            </a:pPr>
            <a:r>
              <a:rPr lang="id"/>
              <a:t>Elemen  di list bisa duplikat, artinya bisa memasukkan data yang sama</a:t>
            </a:r>
            <a:endParaRPr/>
          </a:p>
          <a:p>
            <a:pPr indent="-298450" lvl="1" marL="914400" rtl="0" algn="l">
              <a:spcBef>
                <a:spcPts val="0"/>
              </a:spcBef>
              <a:spcAft>
                <a:spcPts val="0"/>
              </a:spcAft>
              <a:buSzPts val="1100"/>
              <a:buChar char="○"/>
            </a:pPr>
            <a:r>
              <a:rPr lang="id"/>
              <a:t>Data list berurut sesuai dengan posisi kita memasukkan data</a:t>
            </a:r>
            <a:endParaRPr/>
          </a:p>
          <a:p>
            <a:pPr indent="-298450" lvl="1" marL="914400" rtl="0" algn="l">
              <a:spcBef>
                <a:spcPts val="0"/>
              </a:spcBef>
              <a:spcAft>
                <a:spcPts val="0"/>
              </a:spcAft>
              <a:buSzPts val="1100"/>
              <a:buChar char="○"/>
            </a:pPr>
            <a:r>
              <a:rPr lang="id"/>
              <a:t>List memiliki index, sehingga kita bisa menggunakan nomor index untuk mendapatkan element di list</a:t>
            </a:r>
            <a:endParaRPr/>
          </a:p>
          <a:p>
            <a:pPr indent="-311150" lvl="0" marL="457200" rtl="0" algn="l">
              <a:spcBef>
                <a:spcPts val="0"/>
              </a:spcBef>
              <a:spcAft>
                <a:spcPts val="0"/>
              </a:spcAft>
              <a:buSzPts val="1300"/>
              <a:buChar char="●"/>
            </a:pPr>
            <a:r>
              <a:rPr lang="id"/>
              <a:t>Di Java ada beberapa implementasi List, dan kita bisa memilih sesuai dengan kebutuhan kita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List</a:t>
            </a:r>
            <a:endParaRPr/>
          </a:p>
        </p:txBody>
      </p:sp>
      <p:pic>
        <p:nvPicPr>
          <p:cNvPr id="216" name="Google Shape;216;p35"/>
          <p:cNvPicPr preferRelativeResize="0"/>
          <p:nvPr/>
        </p:nvPicPr>
        <p:blipFill>
          <a:blip r:embed="rId3">
            <a:alphaModFix/>
          </a:blip>
          <a:stretch>
            <a:fillRect/>
          </a:stretch>
        </p:blipFill>
        <p:spPr>
          <a:xfrm>
            <a:off x="3783575" y="677400"/>
            <a:ext cx="5084526" cy="431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List</a:t>
            </a:r>
            <a:endParaRPr/>
          </a:p>
        </p:txBody>
      </p:sp>
      <p:pic>
        <p:nvPicPr>
          <p:cNvPr id="222" name="Google Shape;222;p36"/>
          <p:cNvPicPr preferRelativeResize="0"/>
          <p:nvPr/>
        </p:nvPicPr>
        <p:blipFill>
          <a:blip r:embed="rId3">
            <a:alphaModFix/>
          </a:blip>
          <a:stretch>
            <a:fillRect/>
          </a:stretch>
        </p:blipFill>
        <p:spPr>
          <a:xfrm>
            <a:off x="3624888" y="2006250"/>
            <a:ext cx="1894231" cy="29848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ArrayList Class</a:t>
            </a:r>
            <a:endParaRPr/>
          </a:p>
        </p:txBody>
      </p:sp>
      <p:sp>
        <p:nvSpPr>
          <p:cNvPr id="228" name="Google Shape;22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ArrayList adalah implementasi dari List menggunakan array</a:t>
            </a:r>
            <a:endParaRPr/>
          </a:p>
          <a:p>
            <a:pPr indent="-311150" lvl="0" marL="457200" rtl="0" algn="l">
              <a:spcBef>
                <a:spcPts val="0"/>
              </a:spcBef>
              <a:spcAft>
                <a:spcPts val="0"/>
              </a:spcAft>
              <a:buSzPts val="1300"/>
              <a:buChar char="●"/>
            </a:pPr>
            <a:r>
              <a:rPr lang="id"/>
              <a:t>Default kapasitas array di ArrayList adalah 10</a:t>
            </a:r>
            <a:endParaRPr/>
          </a:p>
          <a:p>
            <a:pPr indent="-311150" lvl="0" marL="457200" rtl="0" algn="l">
              <a:spcBef>
                <a:spcPts val="0"/>
              </a:spcBef>
              <a:spcAft>
                <a:spcPts val="0"/>
              </a:spcAft>
              <a:buSzPts val="1300"/>
              <a:buChar char="●"/>
            </a:pPr>
            <a:r>
              <a:rPr lang="id"/>
              <a:t>Namun ketika kita memasukkan data dan array sudah penuh, maka secara otomatis ArrayList akan membuat array baru dengan kapasitas baru dengan ukuran kapasitas lama + data baru</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LinkedList</a:t>
            </a:r>
            <a:r>
              <a:rPr lang="id"/>
              <a:t> Class</a:t>
            </a:r>
            <a:endParaRPr/>
          </a:p>
        </p:txBody>
      </p:sp>
      <p:sp>
        <p:nvSpPr>
          <p:cNvPr id="234" name="Google Shape;234;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LinkedList adalah implementasi List dengan struktur data Double Linked List</a:t>
            </a:r>
            <a:endParaRPr/>
          </a:p>
          <a:p>
            <a:pPr indent="-311150" lvl="0" marL="457200" rtl="0" algn="l">
              <a:spcBef>
                <a:spcPts val="0"/>
              </a:spcBef>
              <a:spcAft>
                <a:spcPts val="0"/>
              </a:spcAft>
              <a:buSzPts val="1300"/>
              <a:buChar char="●"/>
            </a:pPr>
            <a:r>
              <a:rPr lang="id"/>
              <a:t>Bagi yang sudah belajar tentang struktur data di sekolah / kampus pasti tau apa itu double linked list</a:t>
            </a:r>
            <a:endParaRPr/>
          </a:p>
        </p:txBody>
      </p:sp>
      <p:pic>
        <p:nvPicPr>
          <p:cNvPr id="235" name="Google Shape;235;p38"/>
          <p:cNvPicPr preferRelativeResize="0"/>
          <p:nvPr/>
        </p:nvPicPr>
        <p:blipFill>
          <a:blip r:embed="rId3">
            <a:alphaModFix/>
          </a:blip>
          <a:stretch>
            <a:fillRect/>
          </a:stretch>
        </p:blipFill>
        <p:spPr>
          <a:xfrm>
            <a:off x="254200" y="3158875"/>
            <a:ext cx="8639175" cy="1771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ArrayList vs LinkedList</a:t>
            </a:r>
            <a:endParaRPr/>
          </a:p>
        </p:txBody>
      </p:sp>
      <p:graphicFrame>
        <p:nvGraphicFramePr>
          <p:cNvPr id="241" name="Google Shape;241;p39"/>
          <p:cNvGraphicFramePr/>
          <p:nvPr/>
        </p:nvGraphicFramePr>
        <p:xfrm>
          <a:off x="952500" y="2001700"/>
          <a:ext cx="3000000" cy="3000000"/>
        </p:xfrm>
        <a:graphic>
          <a:graphicData uri="http://schemas.openxmlformats.org/drawingml/2006/table">
            <a:tbl>
              <a:tblPr>
                <a:noFill/>
                <a:tableStyleId>{3DF603E5-DEC9-46D6-A6C4-00AE9CC8944C}</a:tableStyleId>
              </a:tblPr>
              <a:tblGrid>
                <a:gridCol w="1113325"/>
                <a:gridCol w="3003750"/>
                <a:gridCol w="3121925"/>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ArrayList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LinkedList</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add</a:t>
                      </a:r>
                      <a:endParaRPr/>
                    </a:p>
                  </a:txBody>
                  <a:tcPr marT="91425" marB="91425" marR="91425" marL="91425"/>
                </a:tc>
                <a:tc>
                  <a:txBody>
                    <a:bodyPr/>
                    <a:lstStyle/>
                    <a:p>
                      <a:pPr indent="0" lvl="0" marL="0" rtl="0" algn="l">
                        <a:spcBef>
                          <a:spcPts val="0"/>
                        </a:spcBef>
                        <a:spcAft>
                          <a:spcPts val="0"/>
                        </a:spcAft>
                        <a:buNone/>
                      </a:pPr>
                      <a:r>
                        <a:rPr lang="id"/>
                        <a:t>Cepat jika kapasitas Array masih cukup, lambat jika sudah penuh</a:t>
                      </a:r>
                      <a:endParaRPr/>
                    </a:p>
                  </a:txBody>
                  <a:tcPr marT="91425" marB="91425" marR="91425" marL="91425"/>
                </a:tc>
                <a:tc>
                  <a:txBody>
                    <a:bodyPr/>
                    <a:lstStyle/>
                    <a:p>
                      <a:pPr indent="0" lvl="0" marL="0" rtl="0" algn="l">
                        <a:spcBef>
                          <a:spcPts val="0"/>
                        </a:spcBef>
                        <a:spcAft>
                          <a:spcPts val="0"/>
                        </a:spcAft>
                        <a:buNone/>
                      </a:pPr>
                      <a:r>
                        <a:rPr lang="id"/>
                        <a:t>Cepat karena hanya menambah node di akhir</a:t>
                      </a:r>
                      <a:endParaRPr/>
                    </a:p>
                  </a:txBody>
                  <a:tcPr marT="91425" marB="91425" marR="91425" marL="91425"/>
                </a:tc>
              </a:tr>
              <a:tr h="381000">
                <a:tc>
                  <a:txBody>
                    <a:bodyPr/>
                    <a:lstStyle/>
                    <a:p>
                      <a:pPr indent="0" lvl="0" marL="0" rtl="0" algn="l">
                        <a:spcBef>
                          <a:spcPts val="0"/>
                        </a:spcBef>
                        <a:spcAft>
                          <a:spcPts val="0"/>
                        </a:spcAft>
                        <a:buNone/>
                      </a:pPr>
                      <a:r>
                        <a:rPr lang="id"/>
                        <a:t>get</a:t>
                      </a:r>
                      <a:endParaRPr/>
                    </a:p>
                  </a:txBody>
                  <a:tcPr marT="91425" marB="91425" marR="91425" marL="91425"/>
                </a:tc>
                <a:tc>
                  <a:txBody>
                    <a:bodyPr/>
                    <a:lstStyle/>
                    <a:p>
                      <a:pPr indent="0" lvl="0" marL="0" rtl="0" algn="l">
                        <a:spcBef>
                          <a:spcPts val="0"/>
                        </a:spcBef>
                        <a:spcAft>
                          <a:spcPts val="0"/>
                        </a:spcAft>
                        <a:buNone/>
                      </a:pPr>
                      <a:r>
                        <a:rPr lang="id"/>
                        <a:t>Cepat karena tinggal gunakan index array</a:t>
                      </a:r>
                      <a:endParaRPr/>
                    </a:p>
                  </a:txBody>
                  <a:tcPr marT="91425" marB="91425" marR="91425" marL="91425"/>
                </a:tc>
                <a:tc>
                  <a:txBody>
                    <a:bodyPr/>
                    <a:lstStyle/>
                    <a:p>
                      <a:pPr indent="0" lvl="0" marL="0" rtl="0" algn="l">
                        <a:spcBef>
                          <a:spcPts val="0"/>
                        </a:spcBef>
                        <a:spcAft>
                          <a:spcPts val="0"/>
                        </a:spcAft>
                        <a:buNone/>
                      </a:pPr>
                      <a:r>
                        <a:rPr lang="id"/>
                        <a:t>Lambat karena harus di cek dari node awal sampai ketemu index nya</a:t>
                      </a:r>
                      <a:endParaRPr/>
                    </a:p>
                  </a:txBody>
                  <a:tcPr marT="91425" marB="91425" marR="91425" marL="91425"/>
                </a:tc>
              </a:tr>
              <a:tr h="381000">
                <a:tc>
                  <a:txBody>
                    <a:bodyPr/>
                    <a:lstStyle/>
                    <a:p>
                      <a:pPr indent="0" lvl="0" marL="0" rtl="0" algn="l">
                        <a:spcBef>
                          <a:spcPts val="0"/>
                        </a:spcBef>
                        <a:spcAft>
                          <a:spcPts val="0"/>
                        </a:spcAft>
                        <a:buNone/>
                      </a:pPr>
                      <a:r>
                        <a:rPr lang="id"/>
                        <a:t>set</a:t>
                      </a:r>
                      <a:endParaRPr/>
                    </a:p>
                  </a:txBody>
                  <a:tcPr marT="91425" marB="91425" marR="91425" marL="91425"/>
                </a:tc>
                <a:tc>
                  <a:txBody>
                    <a:bodyPr/>
                    <a:lstStyle/>
                    <a:p>
                      <a:pPr indent="0" lvl="0" marL="0" rtl="0" algn="l">
                        <a:spcBef>
                          <a:spcPts val="0"/>
                        </a:spcBef>
                        <a:spcAft>
                          <a:spcPts val="0"/>
                        </a:spcAft>
                        <a:buNone/>
                      </a:pPr>
                      <a:r>
                        <a:rPr lang="id"/>
                        <a:t>Cepat karena tinggal gunakan index array</a:t>
                      </a:r>
                      <a:endParaRPr/>
                    </a:p>
                  </a:txBody>
                  <a:tcPr marT="91425" marB="91425" marR="91425" marL="91425"/>
                </a:tc>
                <a:tc>
                  <a:txBody>
                    <a:bodyPr/>
                    <a:lstStyle/>
                    <a:p>
                      <a:pPr indent="0" lvl="0" marL="0" rtl="0" algn="l">
                        <a:spcBef>
                          <a:spcPts val="0"/>
                        </a:spcBef>
                        <a:spcAft>
                          <a:spcPts val="0"/>
                        </a:spcAft>
                        <a:buNone/>
                      </a:pPr>
                      <a:r>
                        <a:rPr lang="id"/>
                        <a:t>Lambat karena harus di cek dari node awal sampai ketemu</a:t>
                      </a:r>
                      <a:endParaRPr/>
                    </a:p>
                  </a:txBody>
                  <a:tcPr marT="91425" marB="91425" marR="91425" marL="91425"/>
                </a:tc>
              </a:tr>
              <a:tr h="381000">
                <a:tc>
                  <a:txBody>
                    <a:bodyPr/>
                    <a:lstStyle/>
                    <a:p>
                      <a:pPr indent="0" lvl="0" marL="0" rtl="0" algn="l">
                        <a:spcBef>
                          <a:spcPts val="0"/>
                        </a:spcBef>
                        <a:spcAft>
                          <a:spcPts val="0"/>
                        </a:spcAft>
                        <a:buNone/>
                      </a:pPr>
                      <a:r>
                        <a:rPr lang="id"/>
                        <a:t>remove</a:t>
                      </a:r>
                      <a:endParaRPr/>
                    </a:p>
                  </a:txBody>
                  <a:tcPr marT="91425" marB="91425" marR="91425" marL="91425"/>
                </a:tc>
                <a:tc>
                  <a:txBody>
                    <a:bodyPr/>
                    <a:lstStyle/>
                    <a:p>
                      <a:pPr indent="0" lvl="0" marL="0" rtl="0" algn="l">
                        <a:spcBef>
                          <a:spcPts val="0"/>
                        </a:spcBef>
                        <a:spcAft>
                          <a:spcPts val="0"/>
                        </a:spcAft>
                        <a:buNone/>
                      </a:pPr>
                      <a:r>
                        <a:rPr lang="id"/>
                        <a:t>Lambat karena harus menggeser data di belakang yang dihapus</a:t>
                      </a:r>
                      <a:endParaRPr/>
                    </a:p>
                  </a:txBody>
                  <a:tcPr marT="91425" marB="91425" marR="91425" marL="91425"/>
                </a:tc>
                <a:tc>
                  <a:txBody>
                    <a:bodyPr/>
                    <a:lstStyle/>
                    <a:p>
                      <a:pPr indent="0" lvl="0" marL="0" rtl="0" algn="l">
                        <a:spcBef>
                          <a:spcPts val="0"/>
                        </a:spcBef>
                        <a:spcAft>
                          <a:spcPts val="0"/>
                        </a:spcAft>
                        <a:buNone/>
                      </a:pPr>
                      <a:r>
                        <a:rPr lang="id"/>
                        <a:t>Cepat karena tinggal ubah prev dan next di node sebelah yang dihapus</a:t>
                      </a:r>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List</a:t>
            </a:r>
            <a:endParaRPr/>
          </a:p>
        </p:txBody>
      </p:sp>
      <p:pic>
        <p:nvPicPr>
          <p:cNvPr id="247" name="Google Shape;247;p4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List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List</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List di Java baik itu ArrayList ataupun LinkedList datanya bersifat mutable (Bisa diubah)</a:t>
            </a:r>
            <a:endParaRPr/>
          </a:p>
          <a:p>
            <a:pPr indent="-311150" lvl="0" marL="457200" rtl="0" algn="l">
              <a:spcBef>
                <a:spcPts val="0"/>
              </a:spcBef>
              <a:spcAft>
                <a:spcPts val="0"/>
              </a:spcAft>
              <a:buSzPts val="1300"/>
              <a:buChar char="●"/>
            </a:pPr>
            <a:r>
              <a:rPr lang="id"/>
              <a:t>Di Java mendukung pembuatan Immutable List, artinya datanya tidak bisa diubah lagi. </a:t>
            </a:r>
            <a:endParaRPr/>
          </a:p>
          <a:p>
            <a:pPr indent="-311150" lvl="0" marL="457200" rtl="0" algn="l">
              <a:spcBef>
                <a:spcPts val="0"/>
              </a:spcBef>
              <a:spcAft>
                <a:spcPts val="0"/>
              </a:spcAft>
              <a:buSzPts val="1300"/>
              <a:buChar char="●"/>
            </a:pPr>
            <a:r>
              <a:rPr lang="id"/>
              <a:t>Sekali List dibuat, datanya tidak bisa diubah lagi, alias final.</a:t>
            </a:r>
            <a:endParaRPr/>
          </a:p>
          <a:p>
            <a:pPr indent="-311150" lvl="0" marL="457200" rtl="0" algn="l">
              <a:spcBef>
                <a:spcPts val="0"/>
              </a:spcBef>
              <a:spcAft>
                <a:spcPts val="0"/>
              </a:spcAft>
              <a:buSzPts val="1300"/>
              <a:buChar char="●"/>
            </a:pPr>
            <a:r>
              <a:rPr lang="id"/>
              <a:t>Tapi ingat, data list nya yang tidak bisa diubah, bukan reference object element nya. Kalo misal kiat membuat Immutable List berisikan data Person, field data Person tetap bisa diubah, tapi isi elemen dari Immutable List tidak bisa diubah lagi</a:t>
            </a:r>
            <a:endParaRPr/>
          </a:p>
          <a:p>
            <a:pPr indent="-311150" lvl="0" marL="457200" rtl="0" algn="l">
              <a:spcBef>
                <a:spcPts val="0"/>
              </a:spcBef>
              <a:spcAft>
                <a:spcPts val="0"/>
              </a:spcAft>
              <a:buSzPts val="1300"/>
              <a:buChar char="●"/>
            </a:pPr>
            <a:r>
              <a:rPr lang="id"/>
              <a:t>Ini cocok ketika kasus-kasus misal, tidak sembarangan code yang boleh mengubah element di List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Problem Mutable List (1)</a:t>
            </a:r>
            <a:endParaRPr/>
          </a:p>
        </p:txBody>
      </p:sp>
      <p:pic>
        <p:nvPicPr>
          <p:cNvPr id="264" name="Google Shape;264;p4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Problem Mutable List (2)</a:t>
            </a:r>
            <a:endParaRPr/>
          </a:p>
        </p:txBody>
      </p:sp>
      <p:pic>
        <p:nvPicPr>
          <p:cNvPr id="270" name="Google Shape;270;p4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ke Immutable List</a:t>
            </a:r>
            <a:endParaRPr/>
          </a:p>
        </p:txBody>
      </p:sp>
      <p:pic>
        <p:nvPicPr>
          <p:cNvPr id="276" name="Google Shape;276;p4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List</a:t>
            </a:r>
            <a:endParaRPr/>
          </a:p>
        </p:txBody>
      </p:sp>
      <p:graphicFrame>
        <p:nvGraphicFramePr>
          <p:cNvPr id="282" name="Google Shape;282;p46"/>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Collections.emptyList()</a:t>
                      </a:r>
                      <a:endParaRPr/>
                    </a:p>
                  </a:txBody>
                  <a:tcPr marT="91425" marB="91425" marR="91425" marL="91425"/>
                </a:tc>
                <a:tc>
                  <a:txBody>
                    <a:bodyPr/>
                    <a:lstStyle/>
                    <a:p>
                      <a:pPr indent="0" lvl="0" marL="0" rtl="0" algn="l">
                        <a:spcBef>
                          <a:spcPts val="0"/>
                        </a:spcBef>
                        <a:spcAft>
                          <a:spcPts val="0"/>
                        </a:spcAft>
                        <a:buNone/>
                      </a:pPr>
                      <a:r>
                        <a:rPr lang="id"/>
                        <a:t>Membuat immutable list kosong</a:t>
                      </a:r>
                      <a:endParaRPr/>
                    </a:p>
                  </a:txBody>
                  <a:tcPr marT="91425" marB="91425" marR="91425" marL="91425"/>
                </a:tc>
              </a:tr>
              <a:tr h="381000">
                <a:tc>
                  <a:txBody>
                    <a:bodyPr/>
                    <a:lstStyle/>
                    <a:p>
                      <a:pPr indent="0" lvl="0" marL="0" rtl="0" algn="l">
                        <a:spcBef>
                          <a:spcPts val="0"/>
                        </a:spcBef>
                        <a:spcAft>
                          <a:spcPts val="0"/>
                        </a:spcAft>
                        <a:buNone/>
                      </a:pPr>
                      <a:r>
                        <a:rPr lang="id"/>
                        <a:t>Collections.singletonList(e)</a:t>
                      </a:r>
                      <a:endParaRPr/>
                    </a:p>
                  </a:txBody>
                  <a:tcPr marT="91425" marB="91425" marR="91425" marL="91425"/>
                </a:tc>
                <a:tc>
                  <a:txBody>
                    <a:bodyPr/>
                    <a:lstStyle/>
                    <a:p>
                      <a:pPr indent="0" lvl="0" marL="0" rtl="0" algn="l">
                        <a:spcBef>
                          <a:spcPts val="0"/>
                        </a:spcBef>
                        <a:spcAft>
                          <a:spcPts val="0"/>
                        </a:spcAft>
                        <a:buNone/>
                      </a:pPr>
                      <a:r>
                        <a:rPr lang="id"/>
                        <a:t>Membuat immutable list berisi 1 element</a:t>
                      </a:r>
                      <a:endParaRPr/>
                    </a:p>
                  </a:txBody>
                  <a:tcPr marT="91425" marB="91425" marR="91425" marL="91425"/>
                </a:tc>
              </a:tr>
              <a:tr h="381000">
                <a:tc>
                  <a:txBody>
                    <a:bodyPr/>
                    <a:lstStyle/>
                    <a:p>
                      <a:pPr indent="0" lvl="0" marL="0" rtl="0" algn="l">
                        <a:spcBef>
                          <a:spcPts val="0"/>
                        </a:spcBef>
                        <a:spcAft>
                          <a:spcPts val="0"/>
                        </a:spcAft>
                        <a:buNone/>
                      </a:pPr>
                      <a:r>
                        <a:rPr lang="id"/>
                        <a:t>Collections.unmodifiableList(list)</a:t>
                      </a:r>
                      <a:endParaRPr/>
                    </a:p>
                  </a:txBody>
                  <a:tcPr marT="91425" marB="91425" marR="91425" marL="91425"/>
                </a:tc>
                <a:tc>
                  <a:txBody>
                    <a:bodyPr/>
                    <a:lstStyle/>
                    <a:p>
                      <a:pPr indent="0" lvl="0" marL="0" rtl="0" algn="l">
                        <a:spcBef>
                          <a:spcPts val="0"/>
                        </a:spcBef>
                        <a:spcAft>
                          <a:spcPts val="0"/>
                        </a:spcAft>
                        <a:buNone/>
                      </a:pPr>
                      <a:r>
                        <a:rPr lang="id"/>
                        <a:t>Mengubah mutable list menjadi immutable</a:t>
                      </a:r>
                      <a:endParaRPr/>
                    </a:p>
                  </a:txBody>
                  <a:tcPr marT="91425" marB="91425" marR="91425" marL="91425"/>
                </a:tc>
              </a:tr>
              <a:tr h="381000">
                <a:tc>
                  <a:txBody>
                    <a:bodyPr/>
                    <a:lstStyle/>
                    <a:p>
                      <a:pPr indent="0" lvl="0" marL="0" rtl="0" algn="l">
                        <a:spcBef>
                          <a:spcPts val="0"/>
                        </a:spcBef>
                        <a:spcAft>
                          <a:spcPts val="0"/>
                        </a:spcAft>
                        <a:buNone/>
                      </a:pPr>
                      <a:r>
                        <a:rPr lang="id"/>
                        <a:t>List.of(e...)</a:t>
                      </a:r>
                      <a:endParaRPr/>
                    </a:p>
                  </a:txBody>
                  <a:tcPr marT="91425" marB="91425" marR="91425" marL="91425"/>
                </a:tc>
                <a:tc>
                  <a:txBody>
                    <a:bodyPr/>
                    <a:lstStyle/>
                    <a:p>
                      <a:pPr indent="0" lvl="0" marL="0" rtl="0" algn="l">
                        <a:spcBef>
                          <a:spcPts val="0"/>
                        </a:spcBef>
                        <a:spcAft>
                          <a:spcPts val="0"/>
                        </a:spcAft>
                        <a:buNone/>
                      </a:pPr>
                      <a:r>
                        <a:rPr lang="id"/>
                        <a:t>Membuat immutable list dari element - element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Immutable List</a:t>
            </a:r>
            <a:endParaRPr/>
          </a:p>
        </p:txBody>
      </p:sp>
      <p:pic>
        <p:nvPicPr>
          <p:cNvPr id="288" name="Google Shape;288;p4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Interface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Interface</a:t>
            </a:r>
            <a:endParaRPr/>
          </a:p>
        </p:txBody>
      </p:sp>
      <p:sp>
        <p:nvSpPr>
          <p:cNvPr id="299" name="Google Shape;299;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 adalah salah satu collection yang berisikan elemen-elemen yang unik, atau tidak boleh duplicate</a:t>
            </a:r>
            <a:endParaRPr/>
          </a:p>
          <a:p>
            <a:pPr indent="-311150" lvl="0" marL="457200" rtl="0" algn="l">
              <a:spcBef>
                <a:spcPts val="0"/>
              </a:spcBef>
              <a:spcAft>
                <a:spcPts val="0"/>
              </a:spcAft>
              <a:buSzPts val="1300"/>
              <a:buChar char="●"/>
            </a:pPr>
            <a:r>
              <a:rPr lang="id"/>
              <a:t>Set tidak memiliki index seperti di List, oleh karena itu tidak ada jaminan data yang ada di Set itu akan terurut sesuai dengan waktu kita memasukkan data ke Set</a:t>
            </a:r>
            <a:endParaRPr/>
          </a:p>
          <a:p>
            <a:pPr indent="-311150" lvl="0" marL="457200" rtl="0" algn="l">
              <a:spcBef>
                <a:spcPts val="0"/>
              </a:spcBef>
              <a:spcAft>
                <a:spcPts val="0"/>
              </a:spcAft>
              <a:buSzPts val="1300"/>
              <a:buChar char="●"/>
            </a:pPr>
            <a:r>
              <a:rPr lang="id"/>
              <a:t>Set tidak memiliki method baru, jadi hanya menggunakan method yang ada di interface parent nya, yaitu Collection dan Iterable</a:t>
            </a:r>
            <a:endParaRPr/>
          </a:p>
          <a:p>
            <a:pPr indent="-311150" lvl="0" marL="457200" rtl="0" algn="l">
              <a:spcBef>
                <a:spcPts val="0"/>
              </a:spcBef>
              <a:spcAft>
                <a:spcPts val="0"/>
              </a:spcAft>
              <a:buSzPts val="1300"/>
              <a:buChar char="●"/>
            </a:pPr>
            <a:r>
              <a:rPr lang="id"/>
              <a:t>Karena tidak memiliki index, untuk mengambil data di Set juga kita harus melakukan iterasi satu per satu</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Set</a:t>
            </a:r>
            <a:endParaRPr/>
          </a:p>
        </p:txBody>
      </p:sp>
      <p:pic>
        <p:nvPicPr>
          <p:cNvPr id="305" name="Google Shape;305;p50"/>
          <p:cNvPicPr preferRelativeResize="0"/>
          <p:nvPr/>
        </p:nvPicPr>
        <p:blipFill>
          <a:blip r:embed="rId3">
            <a:alphaModFix/>
          </a:blip>
          <a:stretch>
            <a:fillRect/>
          </a:stretch>
        </p:blipFill>
        <p:spPr>
          <a:xfrm>
            <a:off x="4572000" y="665075"/>
            <a:ext cx="3383501" cy="43260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HashSet vs LinkedHashSet</a:t>
            </a:r>
            <a:endParaRPr/>
          </a:p>
        </p:txBody>
      </p:sp>
      <p:sp>
        <p:nvSpPr>
          <p:cNvPr id="311" name="Google Shape;311;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belakang HashSet dan LinkedHashSet sebenarnya sama-sama ada hash table, dimana data disimpan dalam sebuah hash table dengan mengkalkulasi hashCode() function</a:t>
            </a:r>
            <a:endParaRPr/>
          </a:p>
          <a:p>
            <a:pPr indent="-311150" lvl="0" marL="457200" rtl="0" algn="l">
              <a:spcBef>
                <a:spcPts val="0"/>
              </a:spcBef>
              <a:spcAft>
                <a:spcPts val="0"/>
              </a:spcAft>
              <a:buSzPts val="1300"/>
              <a:buChar char="●"/>
            </a:pPr>
            <a:r>
              <a:rPr lang="id"/>
              <a:t>Yang membedakan adalah, HashSet tidak menjamin data terurut sesuai dengan waktu kita menambahkan data, sedangkan LinkedHashSet menjamin data terurut sesuai dengan waktu kita menambahkan data. </a:t>
            </a:r>
            <a:endParaRPr/>
          </a:p>
          <a:p>
            <a:pPr indent="-311150" lvl="0" marL="457200" rtl="0" algn="l">
              <a:spcBef>
                <a:spcPts val="0"/>
              </a:spcBef>
              <a:spcAft>
                <a:spcPts val="0"/>
              </a:spcAft>
              <a:buSzPts val="1300"/>
              <a:buChar char="●"/>
            </a:pPr>
            <a:r>
              <a:rPr lang="id"/>
              <a:t>Urutan data di LinkedHashSet bisa dijaga karena di belakang nya menggunakan double linked list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 Dasar</a:t>
            </a:r>
            <a:endParaRPr/>
          </a:p>
          <a:p>
            <a:pPr indent="-311150" lvl="0" marL="457200" rtl="0" algn="l">
              <a:spcBef>
                <a:spcPts val="0"/>
              </a:spcBef>
              <a:spcAft>
                <a:spcPts val="0"/>
              </a:spcAft>
              <a:buSzPts val="1300"/>
              <a:buChar char="●"/>
            </a:pPr>
            <a:r>
              <a:rPr lang="id"/>
              <a:t>Java Object Oriented Programming</a:t>
            </a:r>
            <a:endParaRPr/>
          </a:p>
          <a:p>
            <a:pPr indent="-311150" lvl="0" marL="457200" rtl="0" algn="l">
              <a:spcBef>
                <a:spcPts val="0"/>
              </a:spcBef>
              <a:spcAft>
                <a:spcPts val="0"/>
              </a:spcAft>
              <a:buSzPts val="1300"/>
              <a:buChar char="●"/>
            </a:pPr>
            <a:r>
              <a:rPr lang="id"/>
              <a:t>Java Standard Classes</a:t>
            </a:r>
            <a:endParaRPr/>
          </a:p>
          <a:p>
            <a:pPr indent="-311150" lvl="0" marL="457200" rtl="0" algn="l">
              <a:spcBef>
                <a:spcPts val="0"/>
              </a:spcBef>
              <a:spcAft>
                <a:spcPts val="0"/>
              </a:spcAft>
              <a:buSzPts val="1300"/>
              <a:buChar char="●"/>
            </a:pPr>
            <a:r>
              <a:rPr lang="id"/>
              <a:t>Java Generic</a:t>
            </a:r>
            <a:endParaRPr/>
          </a:p>
          <a:p>
            <a:pPr indent="-311150" lvl="0" marL="457200" rtl="0" algn="l">
              <a:spcBef>
                <a:spcPts val="0"/>
              </a:spcBef>
              <a:spcAft>
                <a:spcPts val="0"/>
              </a:spcAft>
              <a:buSzPts val="1300"/>
              <a:buChar char="●"/>
            </a:pPr>
            <a:r>
              <a:rPr lang="id" u="sng">
                <a:solidFill>
                  <a:schemeClr val="hlink"/>
                </a:solidFill>
                <a:hlinkClick r:id="rId3"/>
              </a:rPr>
              <a:t>https://www.udemy.com/course/pemrograman-java-pemula-sampai-mahir/?referralCode=E97428FBE9A6F3590D8D</a:t>
            </a:r>
            <a:r>
              <a:rPr lang="id"/>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HashSet</a:t>
            </a:r>
            <a:endParaRPr/>
          </a:p>
        </p:txBody>
      </p:sp>
      <p:pic>
        <p:nvPicPr>
          <p:cNvPr id="317" name="Google Shape;317;p5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LinkedHashSet</a:t>
            </a:r>
            <a:endParaRPr/>
          </a:p>
        </p:txBody>
      </p:sp>
      <p:pic>
        <p:nvPicPr>
          <p:cNvPr id="323" name="Google Shape;323;p53"/>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EnumSet</a:t>
            </a:r>
            <a:endParaRPr/>
          </a:p>
        </p:txBody>
      </p:sp>
      <p:sp>
        <p:nvSpPr>
          <p:cNvPr id="329" name="Google Shape;329;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EnumSet adalah Set yang elemen datanya harus Enum</a:t>
            </a:r>
            <a:endParaRPr/>
          </a:p>
          <a:p>
            <a:pPr indent="-311150" lvl="0" marL="457200" rtl="0" algn="l">
              <a:spcBef>
                <a:spcPts val="0"/>
              </a:spcBef>
              <a:spcAft>
                <a:spcPts val="0"/>
              </a:spcAft>
              <a:buSzPts val="1300"/>
              <a:buChar char="●"/>
            </a:pPr>
            <a:r>
              <a:rPr lang="id"/>
              <a:t>Karena data Enum itu unik, sehingga sangat cocok menggunakan Set dibandingkan List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EnumSet</a:t>
            </a:r>
            <a:endParaRPr/>
          </a:p>
        </p:txBody>
      </p:sp>
      <p:pic>
        <p:nvPicPr>
          <p:cNvPr id="335" name="Google Shape;335;p5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Set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Set</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List, Set pun memiliki tipe data Immutable</a:t>
            </a:r>
            <a:endParaRPr/>
          </a:p>
          <a:p>
            <a:pPr indent="-311150" lvl="0" marL="457200" rtl="0" algn="l">
              <a:spcBef>
                <a:spcPts val="0"/>
              </a:spcBef>
              <a:spcAft>
                <a:spcPts val="0"/>
              </a:spcAft>
              <a:buSzPts val="1300"/>
              <a:buChar char="●"/>
            </a:pPr>
            <a:r>
              <a:rPr lang="id"/>
              <a:t>Cara pembuatan immutable Set di Java mirip dengan pembuatan immutable List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Set</a:t>
            </a:r>
            <a:endParaRPr/>
          </a:p>
        </p:txBody>
      </p:sp>
      <p:graphicFrame>
        <p:nvGraphicFramePr>
          <p:cNvPr id="352" name="Google Shape;352;p58"/>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Collections.emptySet()</a:t>
                      </a:r>
                      <a:endParaRPr/>
                    </a:p>
                  </a:txBody>
                  <a:tcPr marT="91425" marB="91425" marR="91425" marL="91425"/>
                </a:tc>
                <a:tc>
                  <a:txBody>
                    <a:bodyPr/>
                    <a:lstStyle/>
                    <a:p>
                      <a:pPr indent="0" lvl="0" marL="0" rtl="0" algn="l">
                        <a:spcBef>
                          <a:spcPts val="0"/>
                        </a:spcBef>
                        <a:spcAft>
                          <a:spcPts val="0"/>
                        </a:spcAft>
                        <a:buNone/>
                      </a:pPr>
                      <a:r>
                        <a:rPr lang="id"/>
                        <a:t>Membuat immutable set kosong</a:t>
                      </a:r>
                      <a:endParaRPr/>
                    </a:p>
                  </a:txBody>
                  <a:tcPr marT="91425" marB="91425" marR="91425" marL="91425"/>
                </a:tc>
              </a:tr>
              <a:tr h="381000">
                <a:tc>
                  <a:txBody>
                    <a:bodyPr/>
                    <a:lstStyle/>
                    <a:p>
                      <a:pPr indent="0" lvl="0" marL="0" rtl="0" algn="l">
                        <a:spcBef>
                          <a:spcPts val="0"/>
                        </a:spcBef>
                        <a:spcAft>
                          <a:spcPts val="0"/>
                        </a:spcAft>
                        <a:buNone/>
                      </a:pPr>
                      <a:r>
                        <a:rPr lang="id"/>
                        <a:t>Collections.singleton(e)</a:t>
                      </a:r>
                      <a:endParaRPr/>
                    </a:p>
                  </a:txBody>
                  <a:tcPr marT="91425" marB="91425" marR="91425" marL="91425"/>
                </a:tc>
                <a:tc>
                  <a:txBody>
                    <a:bodyPr/>
                    <a:lstStyle/>
                    <a:p>
                      <a:pPr indent="0" lvl="0" marL="0" rtl="0" algn="l">
                        <a:spcBef>
                          <a:spcPts val="0"/>
                        </a:spcBef>
                        <a:spcAft>
                          <a:spcPts val="0"/>
                        </a:spcAft>
                        <a:buNone/>
                      </a:pPr>
                      <a:r>
                        <a:rPr lang="id"/>
                        <a:t>Membuat immutable set berisi 1 element</a:t>
                      </a:r>
                      <a:endParaRPr/>
                    </a:p>
                  </a:txBody>
                  <a:tcPr marT="91425" marB="91425" marR="91425" marL="91425"/>
                </a:tc>
              </a:tr>
              <a:tr h="381000">
                <a:tc>
                  <a:txBody>
                    <a:bodyPr/>
                    <a:lstStyle/>
                    <a:p>
                      <a:pPr indent="0" lvl="0" marL="0" rtl="0" algn="l">
                        <a:spcBef>
                          <a:spcPts val="0"/>
                        </a:spcBef>
                        <a:spcAft>
                          <a:spcPts val="0"/>
                        </a:spcAft>
                        <a:buNone/>
                      </a:pPr>
                      <a:r>
                        <a:rPr lang="id"/>
                        <a:t>Collections.unmodifiableSet(set)</a:t>
                      </a:r>
                      <a:endParaRPr/>
                    </a:p>
                  </a:txBody>
                  <a:tcPr marT="91425" marB="91425" marR="91425" marL="91425"/>
                </a:tc>
                <a:tc>
                  <a:txBody>
                    <a:bodyPr/>
                    <a:lstStyle/>
                    <a:p>
                      <a:pPr indent="0" lvl="0" marL="0" rtl="0" algn="l">
                        <a:spcBef>
                          <a:spcPts val="0"/>
                        </a:spcBef>
                        <a:spcAft>
                          <a:spcPts val="0"/>
                        </a:spcAft>
                        <a:buNone/>
                      </a:pPr>
                      <a:r>
                        <a:rPr lang="id"/>
                        <a:t>Mengubah mutable set menjadi immutable</a:t>
                      </a:r>
                      <a:endParaRPr/>
                    </a:p>
                  </a:txBody>
                  <a:tcPr marT="91425" marB="91425" marR="91425" marL="91425"/>
                </a:tc>
              </a:tr>
              <a:tr h="381000">
                <a:tc>
                  <a:txBody>
                    <a:bodyPr/>
                    <a:lstStyle/>
                    <a:p>
                      <a:pPr indent="0" lvl="0" marL="0" rtl="0" algn="l">
                        <a:spcBef>
                          <a:spcPts val="0"/>
                        </a:spcBef>
                        <a:spcAft>
                          <a:spcPts val="0"/>
                        </a:spcAft>
                        <a:buNone/>
                      </a:pPr>
                      <a:r>
                        <a:rPr lang="id"/>
                        <a:t>Set</a:t>
                      </a:r>
                      <a:r>
                        <a:rPr lang="id"/>
                        <a:t>.of(e...)</a:t>
                      </a:r>
                      <a:endParaRPr/>
                    </a:p>
                  </a:txBody>
                  <a:tcPr marT="91425" marB="91425" marR="91425" marL="91425"/>
                </a:tc>
                <a:tc>
                  <a:txBody>
                    <a:bodyPr/>
                    <a:lstStyle/>
                    <a:p>
                      <a:pPr indent="0" lvl="0" marL="0" rtl="0" algn="l">
                        <a:spcBef>
                          <a:spcPts val="0"/>
                        </a:spcBef>
                        <a:spcAft>
                          <a:spcPts val="0"/>
                        </a:spcAft>
                        <a:buNone/>
                      </a:pPr>
                      <a:r>
                        <a:rPr lang="id"/>
                        <a:t>Membuat immutable set dari element - element</a:t>
                      </a:r>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Immutable Set</a:t>
            </a:r>
            <a:endParaRPr/>
          </a:p>
        </p:txBody>
      </p:sp>
      <p:pic>
        <p:nvPicPr>
          <p:cNvPr id="358" name="Google Shape;358;p5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SortedSet</a:t>
            </a:r>
            <a:r>
              <a:rPr lang="id"/>
              <a:t> Interface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SortedSet Interface</a:t>
            </a:r>
            <a:endParaRPr/>
          </a:p>
        </p:txBody>
      </p:sp>
      <p:sp>
        <p:nvSpPr>
          <p:cNvPr id="369" name="Google Shape;369;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SortedSet adalah turunan dari Set, namun di SortedSet elemen-elemen yang dimasukkan kedalam SortedSet akan otomatis diurutkan</a:t>
            </a:r>
            <a:endParaRPr/>
          </a:p>
          <a:p>
            <a:pPr indent="-311150" lvl="0" marL="457200" rtl="0" algn="l">
              <a:spcBef>
                <a:spcPts val="0"/>
              </a:spcBef>
              <a:spcAft>
                <a:spcPts val="0"/>
              </a:spcAft>
              <a:buSzPts val="1300"/>
              <a:buChar char="●"/>
            </a:pPr>
            <a:r>
              <a:rPr lang="id"/>
              <a:t>Jika element adalah turunan dari interface Comparable, maka secara otomatis akan diurutkan menggunakan comparable tersebut</a:t>
            </a:r>
            <a:endParaRPr/>
          </a:p>
          <a:p>
            <a:pPr indent="-311150" lvl="0" marL="457200" rtl="0" algn="l">
              <a:spcBef>
                <a:spcPts val="0"/>
              </a:spcBef>
              <a:spcAft>
                <a:spcPts val="0"/>
              </a:spcAft>
              <a:buSzPts val="1300"/>
              <a:buChar char="●"/>
            </a:pPr>
            <a:r>
              <a:rPr lang="id"/>
              <a:t>Jika element bukan turunan dari interface Comparable, maka kita bisa menggunakan Comparator untuk memberi tahun si SortedSet bagaimana cara mengurutkan elemen-elemen nya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Collection</a:t>
            </a:r>
            <a:endParaRPr/>
          </a:p>
          <a:p>
            <a:pPr indent="-311150" lvl="0" marL="457200" rtl="0" algn="l">
              <a:spcBef>
                <a:spcPts val="0"/>
              </a:spcBef>
              <a:spcAft>
                <a:spcPts val="0"/>
              </a:spcAft>
              <a:buSzPts val="1300"/>
              <a:buChar char="●"/>
            </a:pPr>
            <a:r>
              <a:rPr lang="id"/>
              <a:t>Iterable</a:t>
            </a:r>
            <a:endParaRPr/>
          </a:p>
          <a:p>
            <a:pPr indent="-311150" lvl="0" marL="457200" rtl="0" algn="l">
              <a:spcBef>
                <a:spcPts val="0"/>
              </a:spcBef>
              <a:spcAft>
                <a:spcPts val="0"/>
              </a:spcAft>
              <a:buSzPts val="1300"/>
              <a:buChar char="●"/>
            </a:pPr>
            <a:r>
              <a:rPr lang="id"/>
              <a:t>List</a:t>
            </a:r>
            <a:endParaRPr/>
          </a:p>
          <a:p>
            <a:pPr indent="-311150" lvl="0" marL="457200" rtl="0" algn="l">
              <a:spcBef>
                <a:spcPts val="0"/>
              </a:spcBef>
              <a:spcAft>
                <a:spcPts val="0"/>
              </a:spcAft>
              <a:buSzPts val="1300"/>
              <a:buChar char="●"/>
            </a:pPr>
            <a:r>
              <a:rPr lang="id"/>
              <a:t>Set</a:t>
            </a:r>
            <a:endParaRPr/>
          </a:p>
          <a:p>
            <a:pPr indent="-311150" lvl="0" marL="457200" rtl="0" algn="l">
              <a:spcBef>
                <a:spcPts val="0"/>
              </a:spcBef>
              <a:spcAft>
                <a:spcPts val="0"/>
              </a:spcAft>
              <a:buSzPts val="1300"/>
              <a:buChar char="●"/>
            </a:pPr>
            <a:r>
              <a:rPr lang="id"/>
              <a:t>Queue</a:t>
            </a:r>
            <a:endParaRPr/>
          </a:p>
          <a:p>
            <a:pPr indent="-311150" lvl="0" marL="457200" rtl="0" algn="l">
              <a:spcBef>
                <a:spcPts val="0"/>
              </a:spcBef>
              <a:spcAft>
                <a:spcPts val="0"/>
              </a:spcAft>
              <a:buSzPts val="1300"/>
              <a:buChar char="●"/>
            </a:pPr>
            <a:r>
              <a:rPr lang="id"/>
              <a:t>Deque</a:t>
            </a:r>
            <a:endParaRPr/>
          </a:p>
          <a:p>
            <a:pPr indent="-311150" lvl="0" marL="457200" rtl="0" algn="l">
              <a:spcBef>
                <a:spcPts val="0"/>
              </a:spcBef>
              <a:spcAft>
                <a:spcPts val="0"/>
              </a:spcAft>
              <a:buSzPts val="1300"/>
              <a:buChar char="●"/>
            </a:pPr>
            <a:r>
              <a:rPr lang="id"/>
              <a:t>Map</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SortedSet Interface</a:t>
            </a:r>
            <a:endParaRPr/>
          </a:p>
        </p:txBody>
      </p:sp>
      <p:pic>
        <p:nvPicPr>
          <p:cNvPr id="375" name="Google Shape;375;p62"/>
          <p:cNvPicPr preferRelativeResize="0"/>
          <p:nvPr/>
        </p:nvPicPr>
        <p:blipFill>
          <a:blip r:embed="rId3">
            <a:alphaModFix/>
          </a:blip>
          <a:stretch>
            <a:fillRect/>
          </a:stretch>
        </p:blipFill>
        <p:spPr>
          <a:xfrm>
            <a:off x="1636350" y="2006250"/>
            <a:ext cx="5871298"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SortedSet</a:t>
            </a:r>
            <a:endParaRPr/>
          </a:p>
        </p:txBody>
      </p:sp>
      <p:pic>
        <p:nvPicPr>
          <p:cNvPr id="381" name="Google Shape;381;p63"/>
          <p:cNvPicPr preferRelativeResize="0"/>
          <p:nvPr/>
        </p:nvPicPr>
        <p:blipFill>
          <a:blip r:embed="rId3">
            <a:alphaModFix/>
          </a:blip>
          <a:stretch>
            <a:fillRect/>
          </a:stretch>
        </p:blipFill>
        <p:spPr>
          <a:xfrm>
            <a:off x="5164725" y="575000"/>
            <a:ext cx="1000525" cy="44582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Person Comparator</a:t>
            </a:r>
            <a:endParaRPr/>
          </a:p>
        </p:txBody>
      </p:sp>
      <p:pic>
        <p:nvPicPr>
          <p:cNvPr id="387" name="Google Shape;387;p6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SortedSet</a:t>
            </a:r>
            <a:endParaRPr/>
          </a:p>
        </p:txBody>
      </p:sp>
      <p:pic>
        <p:nvPicPr>
          <p:cNvPr id="393" name="Google Shape;393;p65"/>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SortedSet</a:t>
            </a:r>
            <a:endParaRPr/>
          </a:p>
        </p:txBody>
      </p:sp>
      <p:graphicFrame>
        <p:nvGraphicFramePr>
          <p:cNvPr id="399" name="Google Shape;399;p66"/>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Collections.emptySortedSet()</a:t>
                      </a:r>
                      <a:endParaRPr/>
                    </a:p>
                  </a:txBody>
                  <a:tcPr marT="91425" marB="91425" marR="91425" marL="91425"/>
                </a:tc>
                <a:tc>
                  <a:txBody>
                    <a:bodyPr/>
                    <a:lstStyle/>
                    <a:p>
                      <a:pPr indent="0" lvl="0" marL="0" rtl="0" algn="l">
                        <a:spcBef>
                          <a:spcPts val="0"/>
                        </a:spcBef>
                        <a:spcAft>
                          <a:spcPts val="0"/>
                        </a:spcAft>
                        <a:buNone/>
                      </a:pPr>
                      <a:r>
                        <a:rPr lang="id"/>
                        <a:t>Membuat immutable sorted set kosong</a:t>
                      </a:r>
                      <a:endParaRPr/>
                    </a:p>
                  </a:txBody>
                  <a:tcPr marT="91425" marB="91425" marR="91425" marL="91425"/>
                </a:tc>
              </a:tr>
              <a:tr h="381000">
                <a:tc>
                  <a:txBody>
                    <a:bodyPr/>
                    <a:lstStyle/>
                    <a:p>
                      <a:pPr indent="0" lvl="0" marL="0" rtl="0" algn="l">
                        <a:spcBef>
                          <a:spcPts val="0"/>
                        </a:spcBef>
                        <a:spcAft>
                          <a:spcPts val="0"/>
                        </a:spcAft>
                        <a:buNone/>
                      </a:pPr>
                      <a:r>
                        <a:rPr lang="id"/>
                        <a:t>Collections.</a:t>
                      </a:r>
                      <a:r>
                        <a:rPr lang="id"/>
                        <a:t>unmodifiableSortedSet</a:t>
                      </a:r>
                      <a:r>
                        <a:rPr lang="id"/>
                        <a:t>(set)</a:t>
                      </a:r>
                      <a:endParaRPr/>
                    </a:p>
                  </a:txBody>
                  <a:tcPr marT="91425" marB="91425" marR="91425" marL="91425"/>
                </a:tc>
                <a:tc>
                  <a:txBody>
                    <a:bodyPr/>
                    <a:lstStyle/>
                    <a:p>
                      <a:pPr indent="0" lvl="0" marL="0" rtl="0" algn="l">
                        <a:spcBef>
                          <a:spcPts val="0"/>
                        </a:spcBef>
                        <a:spcAft>
                          <a:spcPts val="0"/>
                        </a:spcAft>
                        <a:buNone/>
                      </a:pPr>
                      <a:r>
                        <a:rPr lang="id"/>
                        <a:t>Mengubah mutable sorted set menjadi immutable</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NavigableSet</a:t>
            </a:r>
            <a:r>
              <a:rPr lang="id"/>
              <a:t> Interface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NavigableSet Interface</a:t>
            </a:r>
            <a:endParaRPr/>
          </a:p>
        </p:txBody>
      </p:sp>
      <p:sp>
        <p:nvSpPr>
          <p:cNvPr id="410" name="Google Shape;410;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NavigableSet adalah turunan dari SortedSet</a:t>
            </a:r>
            <a:endParaRPr/>
          </a:p>
          <a:p>
            <a:pPr indent="-311150" lvl="0" marL="457200" rtl="0" algn="l">
              <a:spcBef>
                <a:spcPts val="0"/>
              </a:spcBef>
              <a:spcAft>
                <a:spcPts val="0"/>
              </a:spcAft>
              <a:buSzPts val="1300"/>
              <a:buChar char="●"/>
            </a:pPr>
            <a:r>
              <a:rPr lang="id"/>
              <a:t>NavigableSet menambah method-method untuk melakukan navigasi pencarian element, seperti mencari elemen yang lebih besar dari, kurang dari, membalikkan urutan set, dan lain-lain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NavigableSet</a:t>
            </a:r>
            <a:endParaRPr/>
          </a:p>
        </p:txBody>
      </p:sp>
      <p:pic>
        <p:nvPicPr>
          <p:cNvPr id="416" name="Google Shape;416;p69"/>
          <p:cNvPicPr preferRelativeResize="0"/>
          <p:nvPr/>
        </p:nvPicPr>
        <p:blipFill>
          <a:blip r:embed="rId3">
            <a:alphaModFix/>
          </a:blip>
          <a:stretch>
            <a:fillRect/>
          </a:stretch>
        </p:blipFill>
        <p:spPr>
          <a:xfrm>
            <a:off x="2789100" y="2006250"/>
            <a:ext cx="3565794" cy="2984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NavigableSet</a:t>
            </a:r>
            <a:endParaRPr/>
          </a:p>
        </p:txBody>
      </p:sp>
      <p:pic>
        <p:nvPicPr>
          <p:cNvPr id="422" name="Google Shape;422;p70"/>
          <p:cNvPicPr preferRelativeResize="0"/>
          <p:nvPr/>
        </p:nvPicPr>
        <p:blipFill>
          <a:blip r:embed="rId3">
            <a:alphaModFix/>
          </a:blip>
          <a:stretch>
            <a:fillRect/>
          </a:stretch>
        </p:blipFill>
        <p:spPr>
          <a:xfrm>
            <a:off x="5905150" y="575000"/>
            <a:ext cx="1000525" cy="44582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NavigableSet</a:t>
            </a:r>
            <a:endParaRPr/>
          </a:p>
        </p:txBody>
      </p:sp>
      <p:pic>
        <p:nvPicPr>
          <p:cNvPr id="428" name="Google Shape;428;p71"/>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Collection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SortedSet</a:t>
            </a:r>
            <a:endParaRPr/>
          </a:p>
        </p:txBody>
      </p:sp>
      <p:graphicFrame>
        <p:nvGraphicFramePr>
          <p:cNvPr id="434" name="Google Shape;434;p72"/>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a:t>
                      </a:r>
                      <a:r>
                        <a:rPr lang="id"/>
                        <a:t>emptyNavigableSet</a:t>
                      </a:r>
                      <a:r>
                        <a:rPr lang="id"/>
                        <a:t>()</a:t>
                      </a:r>
                      <a:endParaRPr/>
                    </a:p>
                  </a:txBody>
                  <a:tcPr marT="91425" marB="91425" marR="91425" marL="91425"/>
                </a:tc>
                <a:tc>
                  <a:txBody>
                    <a:bodyPr/>
                    <a:lstStyle/>
                    <a:p>
                      <a:pPr indent="0" lvl="0" marL="0" rtl="0" algn="l">
                        <a:spcBef>
                          <a:spcPts val="0"/>
                        </a:spcBef>
                        <a:spcAft>
                          <a:spcPts val="0"/>
                        </a:spcAft>
                        <a:buNone/>
                      </a:pPr>
                      <a:r>
                        <a:rPr lang="id"/>
                        <a:t>Membuat immutable navigable set kosong</a:t>
                      </a:r>
                      <a:endParaRPr/>
                    </a:p>
                  </a:txBody>
                  <a:tcPr marT="91425" marB="91425" marR="91425" marL="91425"/>
                </a:tc>
              </a:tr>
              <a:tr h="381000">
                <a:tc>
                  <a:txBody>
                    <a:bodyPr/>
                    <a:lstStyle/>
                    <a:p>
                      <a:pPr indent="0" lvl="0" marL="0" rtl="0" algn="l">
                        <a:spcBef>
                          <a:spcPts val="0"/>
                        </a:spcBef>
                        <a:spcAft>
                          <a:spcPts val="0"/>
                        </a:spcAft>
                        <a:buNone/>
                      </a:pPr>
                      <a:r>
                        <a:rPr lang="id"/>
                        <a:t>Collections.</a:t>
                      </a:r>
                      <a:r>
                        <a:rPr lang="id"/>
                        <a:t>unmodifiableNavigableSet</a:t>
                      </a:r>
                      <a:r>
                        <a:rPr lang="id"/>
                        <a:t>(set)</a:t>
                      </a:r>
                      <a:endParaRPr/>
                    </a:p>
                  </a:txBody>
                  <a:tcPr marT="91425" marB="91425" marR="91425" marL="91425"/>
                </a:tc>
                <a:tc>
                  <a:txBody>
                    <a:bodyPr/>
                    <a:lstStyle/>
                    <a:p>
                      <a:pPr indent="0" lvl="0" marL="0" rtl="0" algn="l">
                        <a:spcBef>
                          <a:spcPts val="0"/>
                        </a:spcBef>
                        <a:spcAft>
                          <a:spcPts val="0"/>
                        </a:spcAft>
                        <a:buNone/>
                      </a:pPr>
                      <a:r>
                        <a:rPr lang="id"/>
                        <a:t>Mengubah mutable navigable set menjadi immutable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Queue</a:t>
            </a:r>
            <a:r>
              <a:rPr lang="id"/>
              <a:t> Interface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Queue Interface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Queue adalah implementasi dari struktur data Antrian atau FIFO (First In First Out)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Queue Interface</a:t>
            </a:r>
            <a:endParaRPr/>
          </a:p>
        </p:txBody>
      </p:sp>
      <p:pic>
        <p:nvPicPr>
          <p:cNvPr id="451" name="Google Shape;451;p75"/>
          <p:cNvPicPr preferRelativeResize="0"/>
          <p:nvPr/>
        </p:nvPicPr>
        <p:blipFill>
          <a:blip r:embed="rId3">
            <a:alphaModFix/>
          </a:blip>
          <a:stretch>
            <a:fillRect/>
          </a:stretch>
        </p:blipFill>
        <p:spPr>
          <a:xfrm>
            <a:off x="1346138" y="2006250"/>
            <a:ext cx="6451725"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Queue</a:t>
            </a:r>
            <a:endParaRPr/>
          </a:p>
        </p:txBody>
      </p:sp>
      <p:pic>
        <p:nvPicPr>
          <p:cNvPr id="457" name="Google Shape;457;p76"/>
          <p:cNvPicPr preferRelativeResize="0"/>
          <p:nvPr/>
        </p:nvPicPr>
        <p:blipFill>
          <a:blip r:embed="rId3">
            <a:alphaModFix/>
          </a:blip>
          <a:stretch>
            <a:fillRect/>
          </a:stretch>
        </p:blipFill>
        <p:spPr>
          <a:xfrm>
            <a:off x="4572000" y="639325"/>
            <a:ext cx="2927399" cy="43517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ArrayDeque vs LinkedList vs PriorityQueue</a:t>
            </a:r>
            <a:endParaRPr/>
          </a:p>
        </p:txBody>
      </p:sp>
      <p:sp>
        <p:nvSpPr>
          <p:cNvPr id="463" name="Google Shape;463;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ArrayDeque menggunakan array sebagai implementasi queue nya</a:t>
            </a:r>
            <a:endParaRPr/>
          </a:p>
          <a:p>
            <a:pPr indent="-311150" lvl="0" marL="457200" rtl="0" algn="l">
              <a:spcBef>
                <a:spcPts val="0"/>
              </a:spcBef>
              <a:spcAft>
                <a:spcPts val="0"/>
              </a:spcAft>
              <a:buSzPts val="1300"/>
              <a:buChar char="●"/>
            </a:pPr>
            <a:r>
              <a:rPr lang="id"/>
              <a:t>LinkedList menggunakan double linked list sebagai implementasi queue nya</a:t>
            </a:r>
            <a:endParaRPr/>
          </a:p>
          <a:p>
            <a:pPr indent="-311150" lvl="0" marL="457200" rtl="0" algn="l">
              <a:spcBef>
                <a:spcPts val="0"/>
              </a:spcBef>
              <a:spcAft>
                <a:spcPts val="0"/>
              </a:spcAft>
              <a:buSzPts val="1300"/>
              <a:buChar char="●"/>
            </a:pPr>
            <a:r>
              <a:rPr lang="id"/>
              <a:t>PriorityQueue menggunakan array sebagai implementasi queue nya, namun diurutkan mennggunakan Comparable atau Comparator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Queue</a:t>
            </a:r>
            <a:endParaRPr/>
          </a:p>
        </p:txBody>
      </p:sp>
      <p:pic>
        <p:nvPicPr>
          <p:cNvPr id="469" name="Google Shape;469;p7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PriorityQueue</a:t>
            </a:r>
            <a:endParaRPr/>
          </a:p>
        </p:txBody>
      </p:sp>
      <p:pic>
        <p:nvPicPr>
          <p:cNvPr id="475" name="Google Shape;475;p79"/>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Deque</a:t>
            </a:r>
            <a:r>
              <a:rPr lang="id"/>
              <a:t> Interface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Deque Interface</a:t>
            </a:r>
            <a:endParaRPr/>
          </a:p>
        </p:txBody>
      </p:sp>
      <p:sp>
        <p:nvSpPr>
          <p:cNvPr id="486" name="Google Shape;486;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Deque singkatan dari double ended queue, artinya queue yang bisa beroperasi dari depan atau belakang</a:t>
            </a:r>
            <a:endParaRPr/>
          </a:p>
          <a:p>
            <a:pPr indent="-311150" lvl="0" marL="457200" rtl="0" algn="l">
              <a:spcBef>
                <a:spcPts val="0"/>
              </a:spcBef>
              <a:spcAft>
                <a:spcPts val="0"/>
              </a:spcAft>
              <a:buSzPts val="1300"/>
              <a:buChar char="●"/>
            </a:pPr>
            <a:r>
              <a:rPr lang="id"/>
              <a:t>Jika pada queue, operasi yang didukung ada FIFO, namu pada deque, tidak hanya FIFO, naun juga mendukung LIFO (Last In First Out)</a:t>
            </a:r>
            <a:endParaRPr/>
          </a:p>
          <a:p>
            <a:pPr indent="-311150" lvl="0" marL="457200" rtl="0" algn="l">
              <a:spcBef>
                <a:spcPts val="0"/>
              </a:spcBef>
              <a:spcAft>
                <a:spcPts val="0"/>
              </a:spcAft>
              <a:buSzPts val="1300"/>
              <a:buChar char="●"/>
            </a:pPr>
            <a:r>
              <a:rPr lang="id"/>
              <a:t>Bisa dibilang deque adalah implementasi struktur data antrian dan stack (tumpukan)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Collection</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Collection adalah hal umum yang biasa dimiliki di bahasa pemrograman, seperti PHP, Python, Ruby dan lain-lain</a:t>
            </a:r>
            <a:endParaRPr/>
          </a:p>
          <a:p>
            <a:pPr indent="-311150" lvl="0" marL="457200" rtl="0" algn="l">
              <a:spcBef>
                <a:spcPts val="0"/>
              </a:spcBef>
              <a:spcAft>
                <a:spcPts val="0"/>
              </a:spcAft>
              <a:buSzPts val="1300"/>
              <a:buChar char="●"/>
            </a:pPr>
            <a:r>
              <a:rPr lang="id"/>
              <a:t>Collection atau kadang disebut container, adalah object yang mengumpulkan atau berisikan data-data, mirip seperti Array</a:t>
            </a:r>
            <a:endParaRPr/>
          </a:p>
          <a:p>
            <a:pPr indent="-311150" lvl="0" marL="457200" rtl="0" algn="l">
              <a:spcBef>
                <a:spcPts val="0"/>
              </a:spcBef>
              <a:spcAft>
                <a:spcPts val="0"/>
              </a:spcAft>
              <a:buSzPts val="1300"/>
              <a:buChar char="●"/>
            </a:pPr>
            <a:r>
              <a:rPr lang="id"/>
              <a:t>Java telah menyediakan class-class collection yang sudah bisa langsung kita gunakan, tanpa tambahan library</a:t>
            </a:r>
            <a:endParaRPr/>
          </a:p>
          <a:p>
            <a:pPr indent="-311150" lvl="0" marL="457200" rtl="0" algn="l">
              <a:spcBef>
                <a:spcPts val="0"/>
              </a:spcBef>
              <a:spcAft>
                <a:spcPts val="0"/>
              </a:spcAft>
              <a:buSzPts val="1300"/>
              <a:buChar char="●"/>
            </a:pPr>
            <a:r>
              <a:rPr lang="id"/>
              <a:t>Semua class-class collection di  Java adalah generic class, sehingga kita bisa menggunakan Java collection dengan data apapun</a:t>
            </a:r>
            <a:endParaRPr/>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Deque</a:t>
            </a:r>
            <a:endParaRPr/>
          </a:p>
        </p:txBody>
      </p:sp>
      <p:pic>
        <p:nvPicPr>
          <p:cNvPr id="492" name="Google Shape;492;p82"/>
          <p:cNvPicPr preferRelativeResize="0"/>
          <p:nvPr/>
        </p:nvPicPr>
        <p:blipFill>
          <a:blip r:embed="rId3">
            <a:alphaModFix/>
          </a:blip>
          <a:stretch>
            <a:fillRect/>
          </a:stretch>
        </p:blipFill>
        <p:spPr>
          <a:xfrm>
            <a:off x="4572000" y="693150"/>
            <a:ext cx="3706201" cy="42979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Deque</a:t>
            </a:r>
            <a:endParaRPr/>
          </a:p>
        </p:txBody>
      </p:sp>
      <p:pic>
        <p:nvPicPr>
          <p:cNvPr id="498" name="Google Shape;498;p83"/>
          <p:cNvPicPr preferRelativeResize="0"/>
          <p:nvPr/>
        </p:nvPicPr>
        <p:blipFill>
          <a:blip r:embed="rId3">
            <a:alphaModFix/>
          </a:blip>
          <a:stretch>
            <a:fillRect/>
          </a:stretch>
        </p:blipFill>
        <p:spPr>
          <a:xfrm>
            <a:off x="4572000" y="653775"/>
            <a:ext cx="2301350" cy="43085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Stack Menggunakan Deque</a:t>
            </a:r>
            <a:endParaRPr/>
          </a:p>
        </p:txBody>
      </p:sp>
      <p:pic>
        <p:nvPicPr>
          <p:cNvPr id="504" name="Google Shape;504;p8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a:t>
            </a:r>
            <a:r>
              <a:rPr lang="id"/>
              <a:t> Interface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 Interface</a:t>
            </a:r>
            <a:endParaRPr/>
          </a:p>
        </p:txBody>
      </p:sp>
      <p:sp>
        <p:nvSpPr>
          <p:cNvPr id="515" name="Google Shape;515;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Map adalah struktur data collection yang berisikan mapping antara key dan value</a:t>
            </a:r>
            <a:endParaRPr/>
          </a:p>
          <a:p>
            <a:pPr indent="-311150" lvl="0" marL="457200" rtl="0" algn="l">
              <a:spcBef>
                <a:spcPts val="0"/>
              </a:spcBef>
              <a:spcAft>
                <a:spcPts val="0"/>
              </a:spcAft>
              <a:buSzPts val="1300"/>
              <a:buChar char="●"/>
            </a:pPr>
            <a:r>
              <a:rPr lang="id"/>
              <a:t>Dimana key di map itu harus unik, tidak boleh duplikat, dan satu key cuma boleh mapping ke satu key</a:t>
            </a:r>
            <a:endParaRPr/>
          </a:p>
          <a:p>
            <a:pPr indent="-311150" lvl="0" marL="457200" rtl="0" algn="l">
              <a:spcBef>
                <a:spcPts val="0"/>
              </a:spcBef>
              <a:spcAft>
                <a:spcPts val="0"/>
              </a:spcAft>
              <a:buSzPts val="1300"/>
              <a:buChar char="●"/>
            </a:pPr>
            <a:r>
              <a:rPr lang="id"/>
              <a:t>Map sebenarnya mirip dengan Array, cuma bedanya kalo di Array, key adalah index (integer), sedangkan di Map, key nya bebas kita tentukan sesuai keinginan kita</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Map</a:t>
            </a:r>
            <a:endParaRPr/>
          </a:p>
        </p:txBody>
      </p:sp>
      <p:pic>
        <p:nvPicPr>
          <p:cNvPr id="521" name="Google Shape;521;p87"/>
          <p:cNvPicPr preferRelativeResize="0"/>
          <p:nvPr/>
        </p:nvPicPr>
        <p:blipFill>
          <a:blip r:embed="rId3">
            <a:alphaModFix/>
          </a:blip>
          <a:stretch>
            <a:fillRect/>
          </a:stretch>
        </p:blipFill>
        <p:spPr>
          <a:xfrm>
            <a:off x="3933025" y="622250"/>
            <a:ext cx="4485124" cy="436885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Map</a:t>
            </a:r>
            <a:endParaRPr/>
          </a:p>
        </p:txBody>
      </p:sp>
      <p:pic>
        <p:nvPicPr>
          <p:cNvPr id="527" name="Google Shape;527;p88"/>
          <p:cNvPicPr preferRelativeResize="0"/>
          <p:nvPr/>
        </p:nvPicPr>
        <p:blipFill>
          <a:blip r:embed="rId3">
            <a:alphaModFix/>
          </a:blip>
          <a:stretch>
            <a:fillRect/>
          </a:stretch>
        </p:blipFill>
        <p:spPr>
          <a:xfrm>
            <a:off x="152400" y="2571750"/>
            <a:ext cx="8839201" cy="163793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HashMap</a:t>
            </a:r>
            <a:endParaRPr/>
          </a:p>
        </p:txBody>
      </p:sp>
      <p:sp>
        <p:nvSpPr>
          <p:cNvPr id="533" name="Google Shape;533;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HashMap adalah implementasi Map yang melakukan distribusi key menggunakan hashCode() function</a:t>
            </a:r>
            <a:endParaRPr/>
          </a:p>
          <a:p>
            <a:pPr indent="-311150" lvl="0" marL="457200" rtl="0" algn="l">
              <a:spcBef>
                <a:spcPts val="0"/>
              </a:spcBef>
              <a:spcAft>
                <a:spcPts val="0"/>
              </a:spcAft>
              <a:buSzPts val="1300"/>
              <a:buChar char="●"/>
            </a:pPr>
            <a:r>
              <a:rPr lang="id"/>
              <a:t>Karena HashMap sangat bergantung dengan hashCode() function, jadi pastikan kita harus membuat function hashCode seunik mungkin, karena jika terlalu banyak nilai hashCode() yang sama, maka pendistribusian key nya tidak akan optimal sehingga proses get data di Map akan semakin lambat</a:t>
            </a:r>
            <a:endParaRPr/>
          </a:p>
          <a:p>
            <a:pPr indent="-311150" lvl="0" marL="457200" rtl="0" algn="l">
              <a:spcBef>
                <a:spcPts val="0"/>
              </a:spcBef>
              <a:spcAft>
                <a:spcPts val="0"/>
              </a:spcAft>
              <a:buSzPts val="1300"/>
              <a:buChar char="●"/>
            </a:pPr>
            <a:r>
              <a:rPr lang="id"/>
              <a:t>Di HashMap pengecekan data duplikat dilakukan dengan menggunakan method equals nya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HashMap</a:t>
            </a:r>
            <a:endParaRPr/>
          </a:p>
        </p:txBody>
      </p:sp>
      <p:pic>
        <p:nvPicPr>
          <p:cNvPr id="539" name="Google Shape;539;p90"/>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WeakHashMap</a:t>
            </a:r>
            <a:endParaRPr/>
          </a:p>
        </p:txBody>
      </p:sp>
      <p:sp>
        <p:nvSpPr>
          <p:cNvPr id="545" name="Google Shape;545;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WeakHashMap adalah implementasi Map mirip dengan HashMap</a:t>
            </a:r>
            <a:endParaRPr/>
          </a:p>
          <a:p>
            <a:pPr indent="-311150" lvl="0" marL="457200" rtl="0" algn="l">
              <a:spcBef>
                <a:spcPts val="0"/>
              </a:spcBef>
              <a:spcAft>
                <a:spcPts val="0"/>
              </a:spcAft>
              <a:buSzPts val="1300"/>
              <a:buChar char="●"/>
            </a:pPr>
            <a:r>
              <a:rPr lang="id"/>
              <a:t>Yang membedakan adalah WeakHashMap menggunakan weak key, dimana jika tidak digunakan lagi maka secara otomatis data di WeakHashMap akan dihapus</a:t>
            </a:r>
            <a:endParaRPr/>
          </a:p>
          <a:p>
            <a:pPr indent="-311150" lvl="0" marL="457200" rtl="0" algn="l">
              <a:spcBef>
                <a:spcPts val="0"/>
              </a:spcBef>
              <a:spcAft>
                <a:spcPts val="0"/>
              </a:spcAft>
              <a:buSzPts val="1300"/>
              <a:buChar char="●"/>
            </a:pPr>
            <a:r>
              <a:rPr lang="id"/>
              <a:t>Artinya, jika terjadi garbage collection di Java, bisa dimungkinkan data di WeakHashMap akan dihapus</a:t>
            </a:r>
            <a:endParaRPr/>
          </a:p>
          <a:p>
            <a:pPr indent="-311150" lvl="0" marL="457200" rtl="0" algn="l">
              <a:spcBef>
                <a:spcPts val="0"/>
              </a:spcBef>
              <a:spcAft>
                <a:spcPts val="0"/>
              </a:spcAft>
              <a:buSzPts val="1300"/>
              <a:buChar char="●"/>
            </a:pPr>
            <a:r>
              <a:rPr lang="id"/>
              <a:t>WeakHashMap cocok digunakan untuk menyimpan data cache di memory secara sementara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Collection</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collection telah menyediakan semuanya yang berhubungan dengan collection, sehingga kita hanya cukup tinggal menggunakannya</a:t>
            </a:r>
            <a:endParaRPr/>
          </a:p>
          <a:p>
            <a:pPr indent="-311150" lvl="0" marL="457200" rtl="0" algn="l">
              <a:spcBef>
                <a:spcPts val="1600"/>
              </a:spcBef>
              <a:spcAft>
                <a:spcPts val="0"/>
              </a:spcAft>
              <a:buSzPts val="1300"/>
              <a:buChar char="●"/>
            </a:pPr>
            <a:r>
              <a:rPr lang="id"/>
              <a:t>Interfaces, ini adalah contract representasi dari collection. Semua collection di Java memiliki kontrak interface, sehingga jika kita mau, kita juga bisa membuat implementasinya sendiri</a:t>
            </a:r>
            <a:endParaRPr/>
          </a:p>
          <a:p>
            <a:pPr indent="-311150" lvl="0" marL="457200" rtl="0" algn="l">
              <a:spcBef>
                <a:spcPts val="0"/>
              </a:spcBef>
              <a:spcAft>
                <a:spcPts val="0"/>
              </a:spcAft>
              <a:buSzPts val="1300"/>
              <a:buChar char="●"/>
            </a:pPr>
            <a:r>
              <a:rPr lang="id"/>
              <a:t>Implementations, tidak perlu khawatir, kita juga bisa menggunakan implementasi yang sudah dibuat oleh Java, semua interface collection sudah ada implementasi class nya di Java collection</a:t>
            </a:r>
            <a:endParaRPr/>
          </a:p>
          <a:p>
            <a:pPr indent="-311150" lvl="0" marL="457200" rtl="0" algn="l">
              <a:spcBef>
                <a:spcPts val="0"/>
              </a:spcBef>
              <a:spcAft>
                <a:spcPts val="0"/>
              </a:spcAft>
              <a:buSzPts val="1300"/>
              <a:buChar char="●"/>
            </a:pPr>
            <a:r>
              <a:rPr lang="id"/>
              <a:t>Algorithms, Java juga sudah menyediakan algoritma-algoritma yang umum digunakan di collection, seperti pencarian dan pengurutan data di collection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WeakHashMap</a:t>
            </a:r>
            <a:endParaRPr/>
          </a:p>
        </p:txBody>
      </p:sp>
      <p:pic>
        <p:nvPicPr>
          <p:cNvPr id="551" name="Google Shape;551;p9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IdentityHashMap</a:t>
            </a:r>
            <a:endParaRPr/>
          </a:p>
        </p:txBody>
      </p:sp>
      <p:sp>
        <p:nvSpPr>
          <p:cNvPr id="557" name="Google Shape;557;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IdentittyHashMap adalah implementasi Map sama seperti HashMap</a:t>
            </a:r>
            <a:endParaRPr/>
          </a:p>
          <a:p>
            <a:pPr indent="-311150" lvl="0" marL="457200" rtl="0" algn="l">
              <a:spcBef>
                <a:spcPts val="0"/>
              </a:spcBef>
              <a:spcAft>
                <a:spcPts val="0"/>
              </a:spcAft>
              <a:buSzPts val="1300"/>
              <a:buChar char="●"/>
            </a:pPr>
            <a:r>
              <a:rPr lang="id"/>
              <a:t>Yang membedakan adalah cara pengecekan kesamaan datanya, tidak menggunakan function equals, melainkan menggunakan operator == (reference equality)</a:t>
            </a:r>
            <a:endParaRPr/>
          </a:p>
          <a:p>
            <a:pPr indent="-311150" lvl="0" marL="457200" rtl="0" algn="l">
              <a:spcBef>
                <a:spcPts val="0"/>
              </a:spcBef>
              <a:spcAft>
                <a:spcPts val="0"/>
              </a:spcAft>
              <a:buSzPts val="1300"/>
              <a:buChar char="●"/>
            </a:pPr>
            <a:r>
              <a:rPr lang="id"/>
              <a:t>Artinya data dianggap sama, jika memang lokasi di memory tersebut sama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IdentityHashMap</a:t>
            </a:r>
            <a:endParaRPr/>
          </a:p>
        </p:txBody>
      </p:sp>
      <p:pic>
        <p:nvPicPr>
          <p:cNvPr id="563" name="Google Shape;563;p94"/>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LinkedHashMap</a:t>
            </a:r>
            <a:endParaRPr/>
          </a:p>
        </p:txBody>
      </p:sp>
      <p:sp>
        <p:nvSpPr>
          <p:cNvPr id="569" name="Google Shape;569;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LinkedHashMap adalah implementasi Map dengan menggunakan double linked list</a:t>
            </a:r>
            <a:endParaRPr/>
          </a:p>
          <a:p>
            <a:pPr indent="-311150" lvl="0" marL="457200" rtl="0" algn="l">
              <a:spcBef>
                <a:spcPts val="0"/>
              </a:spcBef>
              <a:spcAft>
                <a:spcPts val="0"/>
              </a:spcAft>
              <a:buSzPts val="1300"/>
              <a:buChar char="●"/>
            </a:pPr>
            <a:r>
              <a:rPr lang="id"/>
              <a:t>Data di LinkedHashMap akan lebih terprediksi karena datanya akan disimpan berurutan dalam linked list sesuai urutan kita menyimpan data</a:t>
            </a:r>
            <a:endParaRPr/>
          </a:p>
          <a:p>
            <a:pPr indent="-311150" lvl="0" marL="457200" rtl="0" algn="l">
              <a:spcBef>
                <a:spcPts val="0"/>
              </a:spcBef>
              <a:spcAft>
                <a:spcPts val="0"/>
              </a:spcAft>
              <a:buSzPts val="1300"/>
              <a:buChar char="●"/>
            </a:pPr>
            <a:r>
              <a:rPr lang="id"/>
              <a:t>Namun perlu diperhatikan, proses get data di LinkedHashMap akan semakin lambat karena harus melakukan iterasi data linked list terlebih dahulu</a:t>
            </a:r>
            <a:endParaRPr/>
          </a:p>
          <a:p>
            <a:pPr indent="-311150" lvl="0" marL="457200" rtl="0" algn="l">
              <a:spcBef>
                <a:spcPts val="0"/>
              </a:spcBef>
              <a:spcAft>
                <a:spcPts val="0"/>
              </a:spcAft>
              <a:buSzPts val="1300"/>
              <a:buChar char="●"/>
            </a:pPr>
            <a:r>
              <a:rPr lang="id"/>
              <a:t>Gunakan LinkedHashMap jika memang kita lebih mementingkan iterasi data Map nya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LinkedHashMap</a:t>
            </a:r>
            <a:endParaRPr/>
          </a:p>
        </p:txBody>
      </p:sp>
      <p:pic>
        <p:nvPicPr>
          <p:cNvPr id="575" name="Google Shape;575;p96"/>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EnumMap</a:t>
            </a:r>
            <a:endParaRPr/>
          </a:p>
        </p:txBody>
      </p:sp>
      <p:sp>
        <p:nvSpPr>
          <p:cNvPr id="581" name="Google Shape;581;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EnumMap adalah implementasi Map dimana key nya adalah enum</a:t>
            </a:r>
            <a:endParaRPr/>
          </a:p>
          <a:p>
            <a:pPr indent="-311150" lvl="0" marL="457200" rtl="0" algn="l">
              <a:spcBef>
                <a:spcPts val="0"/>
              </a:spcBef>
              <a:spcAft>
                <a:spcPts val="0"/>
              </a:spcAft>
              <a:buSzPts val="1300"/>
              <a:buChar char="●"/>
            </a:pPr>
            <a:r>
              <a:rPr lang="id"/>
              <a:t>Karena data enum sudah pasti unik, oleh karena itu cocok dijadikan key di Map</a:t>
            </a:r>
            <a:endParaRPr/>
          </a:p>
          <a:p>
            <a:pPr indent="-311150" lvl="0" marL="457200" rtl="0" algn="l">
              <a:spcBef>
                <a:spcPts val="0"/>
              </a:spcBef>
              <a:spcAft>
                <a:spcPts val="0"/>
              </a:spcAft>
              <a:buSzPts val="1300"/>
              <a:buChar char="●"/>
            </a:pPr>
            <a:r>
              <a:rPr lang="id"/>
              <a:t>Algoritma pendistribusian key dioptimalkan untuk enum, sehingga lebih optimal dibandingkan menggunakan hashCode() method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EnumMap</a:t>
            </a:r>
            <a:endParaRPr/>
          </a:p>
        </p:txBody>
      </p:sp>
      <p:pic>
        <p:nvPicPr>
          <p:cNvPr id="587" name="Google Shape;587;p9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Map</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Immutable Map</a:t>
            </a:r>
            <a:endParaRPr/>
          </a:p>
        </p:txBody>
      </p:sp>
      <p:sp>
        <p:nvSpPr>
          <p:cNvPr id="598" name="Google Shape;598;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List dan Set, Map pun punya tipe data Immutable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Map</a:t>
            </a:r>
            <a:endParaRPr/>
          </a:p>
        </p:txBody>
      </p:sp>
      <p:graphicFrame>
        <p:nvGraphicFramePr>
          <p:cNvPr id="604" name="Google Shape;604;p101"/>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Collections.emptyMap()</a:t>
                      </a:r>
                      <a:endParaRPr/>
                    </a:p>
                  </a:txBody>
                  <a:tcPr marT="91425" marB="91425" marR="91425" marL="91425"/>
                </a:tc>
                <a:tc>
                  <a:txBody>
                    <a:bodyPr/>
                    <a:lstStyle/>
                    <a:p>
                      <a:pPr indent="0" lvl="0" marL="0" rtl="0" algn="l">
                        <a:spcBef>
                          <a:spcPts val="0"/>
                        </a:spcBef>
                        <a:spcAft>
                          <a:spcPts val="0"/>
                        </a:spcAft>
                        <a:buNone/>
                      </a:pPr>
                      <a:r>
                        <a:rPr lang="id"/>
                        <a:t>Membuat immutable map kosong</a:t>
                      </a:r>
                      <a:endParaRPr/>
                    </a:p>
                  </a:txBody>
                  <a:tcPr marT="91425" marB="91425" marR="91425" marL="91425"/>
                </a:tc>
              </a:tr>
              <a:tr h="381000">
                <a:tc>
                  <a:txBody>
                    <a:bodyPr/>
                    <a:lstStyle/>
                    <a:p>
                      <a:pPr indent="0" lvl="0" marL="0" rtl="0" algn="l">
                        <a:spcBef>
                          <a:spcPts val="0"/>
                        </a:spcBef>
                        <a:spcAft>
                          <a:spcPts val="0"/>
                        </a:spcAft>
                        <a:buNone/>
                      </a:pPr>
                      <a:r>
                        <a:rPr lang="id"/>
                        <a:t>Collections.unmodifiableMap(map)</a:t>
                      </a:r>
                      <a:endParaRPr/>
                    </a:p>
                  </a:txBody>
                  <a:tcPr marT="91425" marB="91425" marR="91425" marL="91425"/>
                </a:tc>
                <a:tc>
                  <a:txBody>
                    <a:bodyPr/>
                    <a:lstStyle/>
                    <a:p>
                      <a:pPr indent="0" lvl="0" marL="0" rtl="0" algn="l">
                        <a:spcBef>
                          <a:spcPts val="0"/>
                        </a:spcBef>
                        <a:spcAft>
                          <a:spcPts val="0"/>
                        </a:spcAft>
                        <a:buNone/>
                      </a:pPr>
                      <a:r>
                        <a:rPr lang="id"/>
                        <a:t>Mengubah mutable map menjadi immutable</a:t>
                      </a:r>
                      <a:endParaRPr/>
                    </a:p>
                  </a:txBody>
                  <a:tcPr marT="91425" marB="91425" marR="91425" marL="91425"/>
                </a:tc>
              </a:tr>
              <a:tr h="381000">
                <a:tc>
                  <a:txBody>
                    <a:bodyPr/>
                    <a:lstStyle/>
                    <a:p>
                      <a:pPr indent="0" lvl="0" marL="0" rtl="0" algn="l">
                        <a:spcBef>
                          <a:spcPts val="0"/>
                        </a:spcBef>
                        <a:spcAft>
                          <a:spcPts val="0"/>
                        </a:spcAft>
                        <a:buNone/>
                      </a:pPr>
                      <a:r>
                        <a:rPr lang="id"/>
                        <a:t>Collections.singletonMap(key, value)</a:t>
                      </a:r>
                      <a:endParaRPr/>
                    </a:p>
                  </a:txBody>
                  <a:tcPr marT="91425" marB="91425" marR="91425" marL="91425"/>
                </a:tc>
                <a:tc>
                  <a:txBody>
                    <a:bodyPr/>
                    <a:lstStyle/>
                    <a:p>
                      <a:pPr indent="0" lvl="0" marL="0" rtl="0" algn="l">
                        <a:spcBef>
                          <a:spcPts val="0"/>
                        </a:spcBef>
                        <a:spcAft>
                          <a:spcPts val="0"/>
                        </a:spcAft>
                        <a:buNone/>
                      </a:pPr>
                      <a:r>
                        <a:rPr lang="id"/>
                        <a:t>Membuat map dengan satu jumlah key-value</a:t>
                      </a:r>
                      <a:endParaRPr/>
                    </a:p>
                  </a:txBody>
                  <a:tcPr marT="91425" marB="91425" marR="91425" marL="91425"/>
                </a:tc>
              </a:tr>
              <a:tr h="381000">
                <a:tc>
                  <a:txBody>
                    <a:bodyPr/>
                    <a:lstStyle/>
                    <a:p>
                      <a:pPr indent="0" lvl="0" marL="0" rtl="0" algn="l">
                        <a:spcBef>
                          <a:spcPts val="0"/>
                        </a:spcBef>
                        <a:spcAft>
                          <a:spcPts val="0"/>
                        </a:spcAft>
                        <a:buNone/>
                      </a:pPr>
                      <a:r>
                        <a:rPr lang="id"/>
                        <a:t>Map.of(...)</a:t>
                      </a:r>
                      <a:endParaRPr/>
                    </a:p>
                  </a:txBody>
                  <a:tcPr marT="91425" marB="91425" marR="91425" marL="91425"/>
                </a:tc>
                <a:tc>
                  <a:txBody>
                    <a:bodyPr/>
                    <a:lstStyle/>
                    <a:p>
                      <a:pPr indent="0" lvl="0" marL="0" rtl="0" algn="l">
                        <a:spcBef>
                          <a:spcPts val="0"/>
                        </a:spcBef>
                        <a:spcAft>
                          <a:spcPts val="0"/>
                        </a:spcAft>
                        <a:buNone/>
                      </a:pPr>
                      <a:r>
                        <a:rPr lang="id"/>
                        <a:t>Membuat immutable map dari key-value</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 Collection Interface</a:t>
            </a:r>
            <a:endParaRPr/>
          </a:p>
        </p:txBody>
      </p:sp>
      <p:pic>
        <p:nvPicPr>
          <p:cNvPr id="135" name="Google Shape;135;p21"/>
          <p:cNvPicPr preferRelativeResize="0"/>
          <p:nvPr/>
        </p:nvPicPr>
        <p:blipFill>
          <a:blip r:embed="rId3">
            <a:alphaModFix/>
          </a:blip>
          <a:stretch>
            <a:fillRect/>
          </a:stretch>
        </p:blipFill>
        <p:spPr>
          <a:xfrm>
            <a:off x="2334863" y="2006250"/>
            <a:ext cx="4474278" cy="2984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Immutable Map</a:t>
            </a:r>
            <a:endParaRPr/>
          </a:p>
        </p:txBody>
      </p:sp>
      <p:pic>
        <p:nvPicPr>
          <p:cNvPr id="610" name="Google Shape;610;p102"/>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SortedMap</a:t>
            </a:r>
            <a:r>
              <a:rPr lang="id"/>
              <a:t> Interface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SortedMap Interface</a:t>
            </a:r>
            <a:endParaRPr/>
          </a:p>
        </p:txBody>
      </p:sp>
      <p:sp>
        <p:nvSpPr>
          <p:cNvPr id="621" name="Google Shape;62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SortedMap adalah </a:t>
            </a:r>
            <a:r>
              <a:rPr lang="id"/>
              <a:t>implementasi Map dengan data key diurutkan sesuai dengan Comparable key atau bisa menggunakan Comparator</a:t>
            </a:r>
            <a:endParaRPr/>
          </a:p>
          <a:p>
            <a:pPr indent="-311150" lvl="0" marL="457200" rtl="0" algn="l">
              <a:spcBef>
                <a:spcPts val="0"/>
              </a:spcBef>
              <a:spcAft>
                <a:spcPts val="0"/>
              </a:spcAft>
              <a:buSzPts val="1300"/>
              <a:buChar char="●"/>
            </a:pPr>
            <a:r>
              <a:rPr lang="id"/>
              <a:t>SortedMap cocok untuk kasus yang posisi key pada Map harus berurut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Method di SortedMap</a:t>
            </a:r>
            <a:endParaRPr/>
          </a:p>
        </p:txBody>
      </p:sp>
      <p:pic>
        <p:nvPicPr>
          <p:cNvPr id="627" name="Google Shape;627;p105"/>
          <p:cNvPicPr preferRelativeResize="0"/>
          <p:nvPr/>
        </p:nvPicPr>
        <p:blipFill>
          <a:blip r:embed="rId3">
            <a:alphaModFix/>
          </a:blip>
          <a:stretch>
            <a:fillRect/>
          </a:stretch>
        </p:blipFill>
        <p:spPr>
          <a:xfrm>
            <a:off x="1587150" y="2006250"/>
            <a:ext cx="5969700" cy="2984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Implementasi SortedMap</a:t>
            </a:r>
            <a:endParaRPr/>
          </a:p>
        </p:txBody>
      </p:sp>
      <p:pic>
        <p:nvPicPr>
          <p:cNvPr id="633" name="Google Shape;633;p106"/>
          <p:cNvPicPr preferRelativeResize="0"/>
          <p:nvPr/>
        </p:nvPicPr>
        <p:blipFill>
          <a:blip r:embed="rId3">
            <a:alphaModFix/>
          </a:blip>
          <a:stretch>
            <a:fillRect/>
          </a:stretch>
        </p:blipFill>
        <p:spPr>
          <a:xfrm>
            <a:off x="5255200" y="645900"/>
            <a:ext cx="2054900" cy="4229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SortedMap</a:t>
            </a:r>
            <a:endParaRPr/>
          </a:p>
        </p:txBody>
      </p:sp>
      <p:pic>
        <p:nvPicPr>
          <p:cNvPr id="639" name="Google Shape;639;p107"/>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SortedMap Menggunakan Comparator</a:t>
            </a:r>
            <a:endParaRPr/>
          </a:p>
        </p:txBody>
      </p:sp>
      <p:pic>
        <p:nvPicPr>
          <p:cNvPr id="645" name="Google Shape;645;p108"/>
          <p:cNvPicPr preferRelativeResize="0"/>
          <p:nvPr/>
        </p:nvPicPr>
        <p:blipFill>
          <a:blip r:embed="rId3">
            <a:alphaModFix/>
          </a:blip>
          <a:stretch>
            <a:fillRect/>
          </a:stretch>
        </p:blipFill>
        <p:spPr>
          <a:xfrm>
            <a:off x="152400" y="2006250"/>
            <a:ext cx="8839200" cy="296863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Immutable SortedMap</a:t>
            </a:r>
            <a:endParaRPr/>
          </a:p>
        </p:txBody>
      </p:sp>
      <p:graphicFrame>
        <p:nvGraphicFramePr>
          <p:cNvPr id="651" name="Google Shape;651;p109"/>
          <p:cNvGraphicFramePr/>
          <p:nvPr/>
        </p:nvGraphicFramePr>
        <p:xfrm>
          <a:off x="952500" y="2190750"/>
          <a:ext cx="3000000" cy="3000000"/>
        </p:xfrm>
        <a:graphic>
          <a:graphicData uri="http://schemas.openxmlformats.org/drawingml/2006/table">
            <a:tbl>
              <a:tblPr>
                <a:noFill/>
                <a:tableStyleId>{3DF603E5-DEC9-46D6-A6C4-00AE9CC8944C}</a:tableStyleId>
              </a:tblPr>
              <a:tblGrid>
                <a:gridCol w="3619500"/>
                <a:gridCol w="3619500"/>
              </a:tblGrid>
              <a:tr h="381000">
                <a:tc>
                  <a:txBody>
                    <a:bodyPr/>
                    <a:lstStyle/>
                    <a:p>
                      <a:pPr indent="0" lvl="0" marL="0" rtl="0" algn="l">
                        <a:spcBef>
                          <a:spcPts val="0"/>
                        </a:spcBef>
                        <a:spcAft>
                          <a:spcPts val="0"/>
                        </a:spcAft>
                        <a:buNone/>
                      </a:pPr>
                      <a:r>
                        <a:rPr lang="id"/>
                        <a:t>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Collections.emptySortedMap()</a:t>
                      </a:r>
                      <a:endParaRPr/>
                    </a:p>
                  </a:txBody>
                  <a:tcPr marT="91425" marB="91425" marR="91425" marL="91425"/>
                </a:tc>
                <a:tc>
                  <a:txBody>
                    <a:bodyPr/>
                    <a:lstStyle/>
                    <a:p>
                      <a:pPr indent="0" lvl="0" marL="0" rtl="0" algn="l">
                        <a:spcBef>
                          <a:spcPts val="0"/>
                        </a:spcBef>
                        <a:spcAft>
                          <a:spcPts val="0"/>
                        </a:spcAft>
                        <a:buNone/>
                      </a:pPr>
                      <a:r>
                        <a:rPr lang="id"/>
                        <a:t>Membuat immutable sorted map kosong</a:t>
                      </a:r>
                      <a:endParaRPr/>
                    </a:p>
                  </a:txBody>
                  <a:tcPr marT="91425" marB="91425" marR="91425" marL="91425"/>
                </a:tc>
              </a:tr>
              <a:tr h="381000">
                <a:tc>
                  <a:txBody>
                    <a:bodyPr/>
                    <a:lstStyle/>
                    <a:p>
                      <a:pPr indent="0" lvl="0" marL="0" rtl="0" algn="l">
                        <a:spcBef>
                          <a:spcPts val="0"/>
                        </a:spcBef>
                        <a:spcAft>
                          <a:spcPts val="0"/>
                        </a:spcAft>
                        <a:buNone/>
                      </a:pPr>
                      <a:r>
                        <a:rPr lang="id"/>
                        <a:t>Collections.unmodifiableSortedMap(map)</a:t>
                      </a:r>
                      <a:endParaRPr/>
                    </a:p>
                  </a:txBody>
                  <a:tcPr marT="91425" marB="91425" marR="91425" marL="91425"/>
                </a:tc>
                <a:tc>
                  <a:txBody>
                    <a:bodyPr/>
                    <a:lstStyle/>
                    <a:p>
                      <a:pPr indent="0" lvl="0" marL="0" rtl="0" algn="l">
                        <a:spcBef>
                          <a:spcPts val="0"/>
                        </a:spcBef>
                        <a:spcAft>
                          <a:spcPts val="0"/>
                        </a:spcAft>
                        <a:buNone/>
                      </a:pPr>
                      <a:r>
                        <a:rPr lang="id"/>
                        <a:t>Mengubah mutable sorted map menjadi immutable</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NavigableMap</a:t>
            </a:r>
            <a:r>
              <a:rPr lang="id"/>
              <a:t> Interface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NavigableMap Interface</a:t>
            </a:r>
            <a:endParaRPr/>
          </a:p>
        </p:txBody>
      </p:sp>
      <p:sp>
        <p:nvSpPr>
          <p:cNvPr id="662" name="Google Shape;662;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NavigableMap adalah turunan dari SortedMap</a:t>
            </a:r>
            <a:endParaRPr/>
          </a:p>
          <a:p>
            <a:pPr indent="-311150" lvl="0" marL="457200" rtl="0" algn="l">
              <a:spcBef>
                <a:spcPts val="0"/>
              </a:spcBef>
              <a:spcAft>
                <a:spcPts val="0"/>
              </a:spcAft>
              <a:buSzPts val="1300"/>
              <a:buChar char="●"/>
            </a:pPr>
            <a:r>
              <a:rPr lang="id"/>
              <a:t>Namun NagivableMap memiliki kemampuan navigasi berdasarkan operasi kurang dari, lebih dari dan sejenisnya</a:t>
            </a:r>
            <a:endParaRPr/>
          </a:p>
          <a:p>
            <a:pPr indent="-311150" lvl="0" marL="457200" rtl="0" algn="l">
              <a:spcBef>
                <a:spcPts val="0"/>
              </a:spcBef>
              <a:spcAft>
                <a:spcPts val="0"/>
              </a:spcAft>
              <a:buSzPts val="1300"/>
              <a:buChar char="●"/>
            </a:pPr>
            <a:r>
              <a:rPr lang="id"/>
              <a:t>Misal, kita ingin mengambil data yang lebih dari key x atau kurang dari key y, ini bisa dilakukan di NavigableMap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